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93" r:id="rId1"/>
  </p:sldMasterIdLst>
  <p:notesMasterIdLst>
    <p:notesMasterId r:id="rId32"/>
  </p:notesMasterIdLst>
  <p:handoutMasterIdLst>
    <p:handoutMasterId r:id="rId33"/>
  </p:handoutMasterIdLst>
  <p:sldIdLst>
    <p:sldId id="256" r:id="rId2"/>
    <p:sldId id="275" r:id="rId3"/>
    <p:sldId id="258" r:id="rId4"/>
    <p:sldId id="299" r:id="rId5"/>
    <p:sldId id="295" r:id="rId6"/>
    <p:sldId id="288" r:id="rId7"/>
    <p:sldId id="291" r:id="rId8"/>
    <p:sldId id="280" r:id="rId9"/>
    <p:sldId id="276" r:id="rId10"/>
    <p:sldId id="300" r:id="rId11"/>
    <p:sldId id="281" r:id="rId12"/>
    <p:sldId id="301" r:id="rId13"/>
    <p:sldId id="297" r:id="rId14"/>
    <p:sldId id="302" r:id="rId15"/>
    <p:sldId id="294" r:id="rId16"/>
    <p:sldId id="289" r:id="rId17"/>
    <p:sldId id="310" r:id="rId18"/>
    <p:sldId id="309" r:id="rId19"/>
    <p:sldId id="311" r:id="rId20"/>
    <p:sldId id="312" r:id="rId21"/>
    <p:sldId id="313" r:id="rId22"/>
    <p:sldId id="303" r:id="rId23"/>
    <p:sldId id="304" r:id="rId24"/>
    <p:sldId id="305" r:id="rId25"/>
    <p:sldId id="306" r:id="rId26"/>
    <p:sldId id="307" r:id="rId27"/>
    <p:sldId id="293" r:id="rId28"/>
    <p:sldId id="308" r:id="rId29"/>
    <p:sldId id="298" r:id="rId30"/>
    <p:sldId id="274" r:id="rId31"/>
  </p:sldIdLst>
  <p:sldSz cx="12192000" cy="6858000"/>
  <p:notesSz cx="7086600" cy="9372600"/>
  <p:embeddedFontLst>
    <p:embeddedFont>
      <p:font typeface="Calibri" panose="020F0502020204030204" pitchFamily="34" charset="0"/>
      <p:regular r:id="rId34"/>
      <p:bold r:id="rId35"/>
      <p:italic r:id="rId36"/>
      <p:boldItalic r:id="rId37"/>
    </p:embeddedFont>
    <p:embeddedFont>
      <p:font typeface="Calibri Light" panose="020F0302020204030204" pitchFamily="34" charset="0"/>
      <p:regular r:id="rId38"/>
      <p: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van Savaria" initials="ES" lastIdx="1" clrIdx="0">
    <p:extLst>
      <p:ext uri="{19B8F6BF-5375-455C-9EA6-DF929625EA0E}">
        <p15:presenceInfo xmlns:p15="http://schemas.microsoft.com/office/powerpoint/2012/main" userId="S::admin@evansavaria.com::135f4700-86c9-4a03-886b-ffa554e289a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7EFF"/>
    <a:srgbClr val="0E2E58"/>
    <a:srgbClr val="6D809C"/>
    <a:srgbClr val="2B1ED9"/>
    <a:srgbClr val="1431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5386" autoAdjust="0"/>
  </p:normalViewPr>
  <p:slideViewPr>
    <p:cSldViewPr snapToGrid="0">
      <p:cViewPr varScale="1">
        <p:scale>
          <a:sx n="141" d="100"/>
          <a:sy n="141" d="100"/>
        </p:scale>
        <p:origin x="976"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4.fntdata"/><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2F0B918-376E-4105-B361-7BF06E24238E}"/>
              </a:ext>
            </a:extLst>
          </p:cNvPr>
          <p:cNvSpPr>
            <a:spLocks noGrp="1"/>
          </p:cNvSpPr>
          <p:nvPr>
            <p:ph type="hdr" sz="quarter"/>
          </p:nvPr>
        </p:nvSpPr>
        <p:spPr>
          <a:xfrm>
            <a:off x="0" y="0"/>
            <a:ext cx="3070860" cy="470258"/>
          </a:xfrm>
          <a:prstGeom prst="rect">
            <a:avLst/>
          </a:prstGeom>
        </p:spPr>
        <p:txBody>
          <a:bodyPr vert="horz" lIns="94046" tIns="47023" rIns="94046" bIns="47023" rtlCol="0"/>
          <a:lstStyle>
            <a:lvl1pPr algn="l">
              <a:defRPr sz="1200"/>
            </a:lvl1pPr>
          </a:lstStyle>
          <a:p>
            <a:endParaRPr lang="en-US"/>
          </a:p>
        </p:txBody>
      </p:sp>
      <p:sp>
        <p:nvSpPr>
          <p:cNvPr id="3" name="Date Placeholder 2">
            <a:extLst>
              <a:ext uri="{FF2B5EF4-FFF2-40B4-BE49-F238E27FC236}">
                <a16:creationId xmlns:a16="http://schemas.microsoft.com/office/drawing/2014/main" id="{99CA0FC0-E5C5-4ECA-AE41-A1C80024C082}"/>
              </a:ext>
            </a:extLst>
          </p:cNvPr>
          <p:cNvSpPr>
            <a:spLocks noGrp="1"/>
          </p:cNvSpPr>
          <p:nvPr>
            <p:ph type="dt" sz="quarter" idx="1"/>
          </p:nvPr>
        </p:nvSpPr>
        <p:spPr>
          <a:xfrm>
            <a:off x="4014100" y="0"/>
            <a:ext cx="3070860" cy="470258"/>
          </a:xfrm>
          <a:prstGeom prst="rect">
            <a:avLst/>
          </a:prstGeom>
        </p:spPr>
        <p:txBody>
          <a:bodyPr vert="horz" lIns="94046" tIns="47023" rIns="94046" bIns="47023" rtlCol="0"/>
          <a:lstStyle>
            <a:lvl1pPr algn="r">
              <a:defRPr sz="1200"/>
            </a:lvl1pPr>
          </a:lstStyle>
          <a:p>
            <a:fld id="{A9BF09A8-FEB6-404F-A39A-42D9C903A5A8}" type="datetimeFigureOut">
              <a:rPr lang="en-US" smtClean="0"/>
              <a:t>11/5/2020</a:t>
            </a:fld>
            <a:endParaRPr lang="en-US"/>
          </a:p>
        </p:txBody>
      </p:sp>
      <p:sp>
        <p:nvSpPr>
          <p:cNvPr id="4" name="Footer Placeholder 3">
            <a:extLst>
              <a:ext uri="{FF2B5EF4-FFF2-40B4-BE49-F238E27FC236}">
                <a16:creationId xmlns:a16="http://schemas.microsoft.com/office/drawing/2014/main" id="{7C4869AD-D078-41D0-BE7C-03FE14184FC7}"/>
              </a:ext>
            </a:extLst>
          </p:cNvPr>
          <p:cNvSpPr>
            <a:spLocks noGrp="1"/>
          </p:cNvSpPr>
          <p:nvPr>
            <p:ph type="ftr" sz="quarter" idx="2"/>
          </p:nvPr>
        </p:nvSpPr>
        <p:spPr>
          <a:xfrm>
            <a:off x="0" y="8902344"/>
            <a:ext cx="3070860" cy="470257"/>
          </a:xfrm>
          <a:prstGeom prst="rect">
            <a:avLst/>
          </a:prstGeom>
        </p:spPr>
        <p:txBody>
          <a:bodyPr vert="horz" lIns="94046" tIns="47023" rIns="94046" bIns="47023"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B51F9B3-3427-4FA0-922F-0C4897253064}"/>
              </a:ext>
            </a:extLst>
          </p:cNvPr>
          <p:cNvSpPr>
            <a:spLocks noGrp="1"/>
          </p:cNvSpPr>
          <p:nvPr>
            <p:ph type="sldNum" sz="quarter" idx="3"/>
          </p:nvPr>
        </p:nvSpPr>
        <p:spPr>
          <a:xfrm>
            <a:off x="4014100" y="8902344"/>
            <a:ext cx="3070860" cy="470257"/>
          </a:xfrm>
          <a:prstGeom prst="rect">
            <a:avLst/>
          </a:prstGeom>
        </p:spPr>
        <p:txBody>
          <a:bodyPr vert="horz" lIns="94046" tIns="47023" rIns="94046" bIns="47023" rtlCol="0" anchor="b"/>
          <a:lstStyle>
            <a:lvl1pPr algn="r">
              <a:defRPr sz="1200"/>
            </a:lvl1pPr>
          </a:lstStyle>
          <a:p>
            <a:fld id="{961A5F0B-BA2E-44C2-9232-2095FC354001}" type="slidenum">
              <a:rPr lang="en-US" smtClean="0"/>
              <a:t>‹#›</a:t>
            </a:fld>
            <a:endParaRPr lang="en-US"/>
          </a:p>
        </p:txBody>
      </p:sp>
    </p:spTree>
    <p:extLst>
      <p:ext uri="{BB962C8B-B14F-4D97-AF65-F5344CB8AC3E}">
        <p14:creationId xmlns:p14="http://schemas.microsoft.com/office/powerpoint/2010/main" val="32073214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0860" cy="470258"/>
          </a:xfrm>
          <a:prstGeom prst="rect">
            <a:avLst/>
          </a:prstGeom>
        </p:spPr>
        <p:txBody>
          <a:bodyPr vert="horz" lIns="94046" tIns="47023" rIns="94046" bIns="47023" rtlCol="0"/>
          <a:lstStyle>
            <a:lvl1pPr algn="l">
              <a:defRPr sz="1200"/>
            </a:lvl1pPr>
          </a:lstStyle>
          <a:p>
            <a:endParaRPr lang="en-US"/>
          </a:p>
        </p:txBody>
      </p:sp>
      <p:sp>
        <p:nvSpPr>
          <p:cNvPr id="3" name="Date Placeholder 2"/>
          <p:cNvSpPr>
            <a:spLocks noGrp="1"/>
          </p:cNvSpPr>
          <p:nvPr>
            <p:ph type="dt" idx="1"/>
          </p:nvPr>
        </p:nvSpPr>
        <p:spPr>
          <a:xfrm>
            <a:off x="4014100" y="0"/>
            <a:ext cx="3070860" cy="470258"/>
          </a:xfrm>
          <a:prstGeom prst="rect">
            <a:avLst/>
          </a:prstGeom>
        </p:spPr>
        <p:txBody>
          <a:bodyPr vert="horz" lIns="94046" tIns="47023" rIns="94046" bIns="47023" rtlCol="0"/>
          <a:lstStyle>
            <a:lvl1pPr algn="r">
              <a:defRPr sz="1200"/>
            </a:lvl1pPr>
          </a:lstStyle>
          <a:p>
            <a:fld id="{882137A5-A12C-47EE-B8E7-AFDAFD1170D2}" type="datetimeFigureOut">
              <a:rPr lang="en-US" smtClean="0"/>
              <a:t>11/5/2020</a:t>
            </a:fld>
            <a:endParaRPr lang="en-US"/>
          </a:p>
        </p:txBody>
      </p:sp>
      <p:sp>
        <p:nvSpPr>
          <p:cNvPr id="4" name="Slide Image Placeholder 3"/>
          <p:cNvSpPr>
            <a:spLocks noGrp="1" noRot="1" noChangeAspect="1"/>
          </p:cNvSpPr>
          <p:nvPr>
            <p:ph type="sldImg" idx="2"/>
          </p:nvPr>
        </p:nvSpPr>
        <p:spPr>
          <a:xfrm>
            <a:off x="730250" y="1171575"/>
            <a:ext cx="5626100" cy="3163888"/>
          </a:xfrm>
          <a:prstGeom prst="rect">
            <a:avLst/>
          </a:prstGeom>
          <a:noFill/>
          <a:ln w="12700">
            <a:solidFill>
              <a:prstClr val="black"/>
            </a:solidFill>
          </a:ln>
        </p:spPr>
        <p:txBody>
          <a:bodyPr vert="horz" lIns="94046" tIns="47023" rIns="94046" bIns="47023" rtlCol="0" anchor="ctr"/>
          <a:lstStyle/>
          <a:p>
            <a:endParaRPr lang="en-US"/>
          </a:p>
        </p:txBody>
      </p:sp>
      <p:sp>
        <p:nvSpPr>
          <p:cNvPr id="5" name="Notes Placeholder 4"/>
          <p:cNvSpPr>
            <a:spLocks noGrp="1"/>
          </p:cNvSpPr>
          <p:nvPr>
            <p:ph type="body" sz="quarter" idx="3"/>
          </p:nvPr>
        </p:nvSpPr>
        <p:spPr>
          <a:xfrm>
            <a:off x="708660" y="4510564"/>
            <a:ext cx="5669280" cy="3690461"/>
          </a:xfrm>
          <a:prstGeom prst="rect">
            <a:avLst/>
          </a:prstGeom>
        </p:spPr>
        <p:txBody>
          <a:bodyPr vert="horz" lIns="94046" tIns="47023" rIns="94046" bIns="470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02344"/>
            <a:ext cx="3070860" cy="470257"/>
          </a:xfrm>
          <a:prstGeom prst="rect">
            <a:avLst/>
          </a:prstGeom>
        </p:spPr>
        <p:txBody>
          <a:bodyPr vert="horz" lIns="94046" tIns="47023" rIns="94046" bIns="47023" rtlCol="0" anchor="b"/>
          <a:lstStyle>
            <a:lvl1pPr algn="l">
              <a:defRPr sz="1200"/>
            </a:lvl1pPr>
          </a:lstStyle>
          <a:p>
            <a:endParaRPr lang="en-US"/>
          </a:p>
        </p:txBody>
      </p:sp>
      <p:sp>
        <p:nvSpPr>
          <p:cNvPr id="7" name="Slide Number Placeholder 6"/>
          <p:cNvSpPr>
            <a:spLocks noGrp="1"/>
          </p:cNvSpPr>
          <p:nvPr>
            <p:ph type="sldNum" sz="quarter" idx="5"/>
          </p:nvPr>
        </p:nvSpPr>
        <p:spPr>
          <a:xfrm>
            <a:off x="4014100" y="8902344"/>
            <a:ext cx="3070860" cy="470257"/>
          </a:xfrm>
          <a:prstGeom prst="rect">
            <a:avLst/>
          </a:prstGeom>
        </p:spPr>
        <p:txBody>
          <a:bodyPr vert="horz" lIns="94046" tIns="47023" rIns="94046" bIns="47023" rtlCol="0" anchor="b"/>
          <a:lstStyle>
            <a:lvl1pPr algn="r">
              <a:defRPr sz="1200"/>
            </a:lvl1pPr>
          </a:lstStyle>
          <a:p>
            <a:fld id="{FC4A3B34-8B22-4AA6-AF3B-2BC727028F72}" type="slidenum">
              <a:rPr lang="en-US" smtClean="0"/>
              <a:t>‹#›</a:t>
            </a:fld>
            <a:endParaRPr lang="en-US"/>
          </a:p>
        </p:txBody>
      </p:sp>
    </p:spTree>
    <p:extLst>
      <p:ext uri="{BB962C8B-B14F-4D97-AF65-F5344CB8AC3E}">
        <p14:creationId xmlns:p14="http://schemas.microsoft.com/office/powerpoint/2010/main" val="99801748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4A3B34-8B22-4AA6-AF3B-2BC727028F72}" type="slidenum">
              <a:rPr lang="en-US" smtClean="0"/>
              <a:t>3</a:t>
            </a:fld>
            <a:endParaRPr lang="en-US"/>
          </a:p>
        </p:txBody>
      </p:sp>
    </p:spTree>
    <p:extLst>
      <p:ext uri="{BB962C8B-B14F-4D97-AF65-F5344CB8AC3E}">
        <p14:creationId xmlns:p14="http://schemas.microsoft.com/office/powerpoint/2010/main" val="3237535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4A3B34-8B22-4AA6-AF3B-2BC727028F72}" type="slidenum">
              <a:rPr lang="en-US" smtClean="0"/>
              <a:t>4</a:t>
            </a:fld>
            <a:endParaRPr lang="en-US"/>
          </a:p>
        </p:txBody>
      </p:sp>
    </p:spTree>
    <p:extLst>
      <p:ext uri="{BB962C8B-B14F-4D97-AF65-F5344CB8AC3E}">
        <p14:creationId xmlns:p14="http://schemas.microsoft.com/office/powerpoint/2010/main" val="3500826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0460">
              <a:defRPr/>
            </a:pPr>
            <a:r>
              <a:rPr lang="en-US" dirty="0">
                <a:solidFill>
                  <a:schemeClr val="bg1">
                    <a:lumMod val="50000"/>
                  </a:schemeClr>
                </a:solidFill>
              </a:rPr>
              <a:t>The main goal of the many attacks described in this article is to focus on changing what a client’s view is from a snapshot</a:t>
            </a:r>
          </a:p>
          <a:p>
            <a:endParaRPr lang="en-US" dirty="0"/>
          </a:p>
        </p:txBody>
      </p:sp>
      <p:sp>
        <p:nvSpPr>
          <p:cNvPr id="4" name="Slide Number Placeholder 3"/>
          <p:cNvSpPr>
            <a:spLocks noGrp="1"/>
          </p:cNvSpPr>
          <p:nvPr>
            <p:ph type="sldNum" sz="quarter" idx="5"/>
          </p:nvPr>
        </p:nvSpPr>
        <p:spPr/>
        <p:txBody>
          <a:bodyPr/>
          <a:lstStyle/>
          <a:p>
            <a:fld id="{FC4A3B34-8B22-4AA6-AF3B-2BC727028F72}" type="slidenum">
              <a:rPr lang="en-US" smtClean="0"/>
              <a:t>7</a:t>
            </a:fld>
            <a:endParaRPr lang="en-US"/>
          </a:p>
        </p:txBody>
      </p:sp>
    </p:spTree>
    <p:extLst>
      <p:ext uri="{BB962C8B-B14F-4D97-AF65-F5344CB8AC3E}">
        <p14:creationId xmlns:p14="http://schemas.microsoft.com/office/powerpoint/2010/main" val="526550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0460">
              <a:defRPr/>
            </a:pPr>
            <a:r>
              <a:rPr lang="en-US" dirty="0"/>
              <a:t>While these vulnerabilities describe the </a:t>
            </a:r>
            <a:r>
              <a:rPr lang="en-US" dirty="0" err="1"/>
              <a:t>Wayback</a:t>
            </a:r>
            <a:r>
              <a:rPr lang="en-US" dirty="0"/>
              <a:t> Machine, they could also be used to manipulate similar web archive systems</a:t>
            </a:r>
          </a:p>
          <a:p>
            <a:endParaRPr lang="en-US" dirty="0"/>
          </a:p>
        </p:txBody>
      </p:sp>
      <p:sp>
        <p:nvSpPr>
          <p:cNvPr id="4" name="Slide Number Placeholder 3"/>
          <p:cNvSpPr>
            <a:spLocks noGrp="1"/>
          </p:cNvSpPr>
          <p:nvPr>
            <p:ph type="sldNum" sz="quarter" idx="5"/>
          </p:nvPr>
        </p:nvSpPr>
        <p:spPr/>
        <p:txBody>
          <a:bodyPr/>
          <a:lstStyle/>
          <a:p>
            <a:fld id="{FC4A3B34-8B22-4AA6-AF3B-2BC727028F72}" type="slidenum">
              <a:rPr lang="en-US" smtClean="0"/>
              <a:t>8</a:t>
            </a:fld>
            <a:endParaRPr lang="en-US"/>
          </a:p>
        </p:txBody>
      </p:sp>
    </p:spTree>
    <p:extLst>
      <p:ext uri="{BB962C8B-B14F-4D97-AF65-F5344CB8AC3E}">
        <p14:creationId xmlns:p14="http://schemas.microsoft.com/office/powerpoint/2010/main" val="2647672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Projecthaile.com was purchased and a modified version of /</a:t>
            </a:r>
            <a:r>
              <a:rPr lang="en-US" sz="1200" dirty="0" err="1"/>
              <a:t>js</a:t>
            </a:r>
            <a:r>
              <a:rPr lang="en-US" sz="1200" dirty="0"/>
              <a:t>/trb-1.js was published to modify elements of the snapshot</a:t>
            </a:r>
          </a:p>
          <a:p>
            <a:endParaRPr lang="en-US" dirty="0"/>
          </a:p>
        </p:txBody>
      </p:sp>
      <p:sp>
        <p:nvSpPr>
          <p:cNvPr id="4" name="Slide Number Placeholder 3"/>
          <p:cNvSpPr>
            <a:spLocks noGrp="1"/>
          </p:cNvSpPr>
          <p:nvPr>
            <p:ph type="sldNum" sz="quarter" idx="5"/>
          </p:nvPr>
        </p:nvSpPr>
        <p:spPr/>
        <p:txBody>
          <a:bodyPr/>
          <a:lstStyle/>
          <a:p>
            <a:fld id="{FC4A3B34-8B22-4AA6-AF3B-2BC727028F72}" type="slidenum">
              <a:rPr lang="en-US" smtClean="0"/>
              <a:t>10</a:t>
            </a:fld>
            <a:endParaRPr lang="en-US"/>
          </a:p>
        </p:txBody>
      </p:sp>
    </p:spTree>
    <p:extLst>
      <p:ext uri="{BB962C8B-B14F-4D97-AF65-F5344CB8AC3E}">
        <p14:creationId xmlns:p14="http://schemas.microsoft.com/office/powerpoint/2010/main" val="3410643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victim page for the first-party domain was created on the live web and archived</a:t>
            </a:r>
          </a:p>
          <a:p>
            <a:r>
              <a:rPr lang="en-US" dirty="0"/>
              <a:t>This page included an &lt;iframe&gt; for a third-party domain that contained malicious code</a:t>
            </a:r>
          </a:p>
          <a:p>
            <a:r>
              <a:rPr lang="en-US" dirty="0"/>
              <a:t>The malicious code is then executed by the client on the live web in an attempt to modify the first-party page</a:t>
            </a:r>
          </a:p>
          <a:p>
            <a:r>
              <a:rPr lang="en-US" dirty="0"/>
              <a:t>The attack fails on the live web due to the Same-Origin Policy</a:t>
            </a:r>
          </a:p>
          <a:p>
            <a:r>
              <a:rPr lang="en-US" dirty="0"/>
              <a:t>The attack succeeds when the archived snapshot of the first-party and third-party content is viewed by a client on the domain</a:t>
            </a:r>
          </a:p>
          <a:p>
            <a:endParaRPr lang="en-US" dirty="0"/>
          </a:p>
        </p:txBody>
      </p:sp>
      <p:sp>
        <p:nvSpPr>
          <p:cNvPr id="4" name="Slide Number Placeholder 3"/>
          <p:cNvSpPr>
            <a:spLocks noGrp="1"/>
          </p:cNvSpPr>
          <p:nvPr>
            <p:ph type="sldNum" sz="quarter" idx="5"/>
          </p:nvPr>
        </p:nvSpPr>
        <p:spPr/>
        <p:txBody>
          <a:bodyPr/>
          <a:lstStyle/>
          <a:p>
            <a:fld id="{FC4A3B34-8B22-4AA6-AF3B-2BC727028F72}" type="slidenum">
              <a:rPr lang="en-US" smtClean="0"/>
              <a:t>12</a:t>
            </a:fld>
            <a:endParaRPr lang="en-US"/>
          </a:p>
        </p:txBody>
      </p:sp>
    </p:spTree>
    <p:extLst>
      <p:ext uri="{BB962C8B-B14F-4D97-AF65-F5344CB8AC3E}">
        <p14:creationId xmlns:p14="http://schemas.microsoft.com/office/powerpoint/2010/main" val="4235957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4A3B34-8B22-4AA6-AF3B-2BC727028F72}" type="slidenum">
              <a:rPr lang="en-US" smtClean="0"/>
              <a:t>21</a:t>
            </a:fld>
            <a:endParaRPr lang="en-US"/>
          </a:p>
        </p:txBody>
      </p:sp>
    </p:spTree>
    <p:extLst>
      <p:ext uri="{BB962C8B-B14F-4D97-AF65-F5344CB8AC3E}">
        <p14:creationId xmlns:p14="http://schemas.microsoft.com/office/powerpoint/2010/main" val="1223820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vulnerabilities are widespread and vary in type</a:t>
            </a:r>
          </a:p>
          <a:p>
            <a:r>
              <a:rPr lang="en-US" dirty="0"/>
              <a:t>Chart shows how archives and users should stay vigilant, given the number of occurrences shown</a:t>
            </a:r>
          </a:p>
          <a:p>
            <a:endParaRPr lang="en-US" dirty="0"/>
          </a:p>
        </p:txBody>
      </p:sp>
      <p:sp>
        <p:nvSpPr>
          <p:cNvPr id="4" name="Slide Number Placeholder 3"/>
          <p:cNvSpPr>
            <a:spLocks noGrp="1"/>
          </p:cNvSpPr>
          <p:nvPr>
            <p:ph type="sldNum" sz="quarter" idx="5"/>
          </p:nvPr>
        </p:nvSpPr>
        <p:spPr/>
        <p:txBody>
          <a:bodyPr/>
          <a:lstStyle/>
          <a:p>
            <a:fld id="{FC4A3B34-8B22-4AA6-AF3B-2BC727028F72}" type="slidenum">
              <a:rPr lang="en-US" smtClean="0"/>
              <a:t>24</a:t>
            </a:fld>
            <a:endParaRPr lang="en-US"/>
          </a:p>
        </p:txBody>
      </p:sp>
    </p:spTree>
    <p:extLst>
      <p:ext uri="{BB962C8B-B14F-4D97-AF65-F5344CB8AC3E}">
        <p14:creationId xmlns:p14="http://schemas.microsoft.com/office/powerpoint/2010/main" val="37191718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0460">
              <a:defRPr/>
            </a:pPr>
            <a:r>
              <a:rPr lang="en-US" dirty="0"/>
              <a:t>Chart represents the number of continuously vulnerable snapshots each year</a:t>
            </a:r>
          </a:p>
          <a:p>
            <a:pPr defTabSz="940460">
              <a:defRPr/>
            </a:pPr>
            <a:r>
              <a:rPr lang="en-US" dirty="0"/>
              <a:t>structured or designed properly to defend against these attacks</a:t>
            </a:r>
          </a:p>
          <a:p>
            <a:pPr defTabSz="940460">
              <a:defRPr/>
            </a:pPr>
            <a:endParaRPr lang="en-US" dirty="0"/>
          </a:p>
          <a:p>
            <a:endParaRPr lang="en-US" dirty="0"/>
          </a:p>
        </p:txBody>
      </p:sp>
      <p:sp>
        <p:nvSpPr>
          <p:cNvPr id="4" name="Slide Number Placeholder 3"/>
          <p:cNvSpPr>
            <a:spLocks noGrp="1"/>
          </p:cNvSpPr>
          <p:nvPr>
            <p:ph type="sldNum" sz="quarter" idx="5"/>
          </p:nvPr>
        </p:nvSpPr>
        <p:spPr/>
        <p:txBody>
          <a:bodyPr/>
          <a:lstStyle/>
          <a:p>
            <a:fld id="{FC4A3B34-8B22-4AA6-AF3B-2BC727028F72}" type="slidenum">
              <a:rPr lang="en-US" smtClean="0"/>
              <a:t>26</a:t>
            </a:fld>
            <a:endParaRPr lang="en-US"/>
          </a:p>
        </p:txBody>
      </p:sp>
    </p:spTree>
    <p:extLst>
      <p:ext uri="{BB962C8B-B14F-4D97-AF65-F5344CB8AC3E}">
        <p14:creationId xmlns:p14="http://schemas.microsoft.com/office/powerpoint/2010/main" val="1604578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8.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3.emf"/><Relationship Id="rId1" Type="http://schemas.openxmlformats.org/officeDocument/2006/relationships/slideMaster" Target="../slideMasters/slideMaster1.xml"/><Relationship Id="rId4" Type="http://schemas.openxmlformats.org/officeDocument/2006/relationships/image" Target="../media/image14.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6.emf"/><Relationship Id="rId1" Type="http://schemas.openxmlformats.org/officeDocument/2006/relationships/slideMaster" Target="../slideMasters/slideMaster1.xml"/><Relationship Id="rId4" Type="http://schemas.openxmlformats.org/officeDocument/2006/relationships/image" Target="../media/image14.em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3.emf"/><Relationship Id="rId1" Type="http://schemas.openxmlformats.org/officeDocument/2006/relationships/slideMaster" Target="../slideMasters/slideMaster1.xml"/><Relationship Id="rId4" Type="http://schemas.openxmlformats.org/officeDocument/2006/relationships/image" Target="../media/image14.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3.emf"/><Relationship Id="rId1" Type="http://schemas.openxmlformats.org/officeDocument/2006/relationships/slideMaster" Target="../slideMasters/slideMaster1.xml"/><Relationship Id="rId4" Type="http://schemas.openxmlformats.org/officeDocument/2006/relationships/image" Target="../media/image14.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77B843-236F-4701-AAA1-881D99B3B2A2}" type="slidenum">
              <a:rPr lang="en-US" smtClean="0"/>
              <a:t>‹#›</a:t>
            </a:fld>
            <a:endParaRPr lang="en-US"/>
          </a:p>
        </p:txBody>
      </p:sp>
    </p:spTree>
    <p:extLst>
      <p:ext uri="{BB962C8B-B14F-4D97-AF65-F5344CB8AC3E}">
        <p14:creationId xmlns:p14="http://schemas.microsoft.com/office/powerpoint/2010/main" val="3827288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77B843-236F-4701-AAA1-881D99B3B2A2}" type="slidenum">
              <a:rPr lang="en-US" smtClean="0"/>
              <a:t>‹#›</a:t>
            </a:fld>
            <a:endParaRPr lang="en-US"/>
          </a:p>
        </p:txBody>
      </p:sp>
    </p:spTree>
    <p:extLst>
      <p:ext uri="{BB962C8B-B14F-4D97-AF65-F5344CB8AC3E}">
        <p14:creationId xmlns:p14="http://schemas.microsoft.com/office/powerpoint/2010/main" val="559552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77B843-236F-4701-AAA1-881D99B3B2A2}" type="slidenum">
              <a:rPr lang="en-US" smtClean="0"/>
              <a:t>‹#›</a:t>
            </a:fld>
            <a:endParaRPr lang="en-US"/>
          </a:p>
        </p:txBody>
      </p:sp>
    </p:spTree>
    <p:extLst>
      <p:ext uri="{BB962C8B-B14F-4D97-AF65-F5344CB8AC3E}">
        <p14:creationId xmlns:p14="http://schemas.microsoft.com/office/powerpoint/2010/main" val="42610177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resentation 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8D4177-4657-1A4E-A921-DE8A62DA01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A9CD6553-ECE3-40CA-B942-299F8AE1563A}"/>
              </a:ext>
            </a:extLst>
          </p:cNvPr>
          <p:cNvSpPr/>
          <p:nvPr userDrawn="1"/>
        </p:nvSpPr>
        <p:spPr>
          <a:xfrm>
            <a:off x="0" y="5487686"/>
            <a:ext cx="12188952" cy="137288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pic>
        <p:nvPicPr>
          <p:cNvPr id="9" name="Picture 8">
            <a:extLst>
              <a:ext uri="{FF2B5EF4-FFF2-40B4-BE49-F238E27FC236}">
                <a16:creationId xmlns:a16="http://schemas.microsoft.com/office/drawing/2014/main" id="{A7374874-739E-4FF2-A7F3-3773401359E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34" t="7018"/>
          <a:stretch/>
        </p:blipFill>
        <p:spPr>
          <a:xfrm>
            <a:off x="4754880" y="5487686"/>
            <a:ext cx="2687841" cy="1275348"/>
          </a:xfrm>
          <a:prstGeom prst="rect">
            <a:avLst/>
          </a:prstGeom>
        </p:spPr>
      </p:pic>
      <p:pic>
        <p:nvPicPr>
          <p:cNvPr id="10" name="Picture 9">
            <a:extLst>
              <a:ext uri="{FF2B5EF4-FFF2-40B4-BE49-F238E27FC236}">
                <a16:creationId xmlns:a16="http://schemas.microsoft.com/office/drawing/2014/main" id="{01FE68F1-7434-4606-8714-62B4CE943501}"/>
              </a:ext>
            </a:extLst>
          </p:cNvPr>
          <p:cNvPicPr>
            <a:picLocks noChangeAspect="1"/>
          </p:cNvPicPr>
          <p:nvPr userDrawn="1"/>
        </p:nvPicPr>
        <p:blipFill rotWithShape="1">
          <a:blip r:embed="rId4"/>
          <a:srcRect l="18322" t="4" b="-4"/>
          <a:stretch/>
        </p:blipFill>
        <p:spPr>
          <a:xfrm flipV="1">
            <a:off x="-3049" y="6151268"/>
            <a:ext cx="4645378" cy="45719"/>
          </a:xfrm>
          <a:prstGeom prst="rect">
            <a:avLst/>
          </a:prstGeom>
        </p:spPr>
      </p:pic>
      <p:pic>
        <p:nvPicPr>
          <p:cNvPr id="11" name="Picture 10">
            <a:extLst>
              <a:ext uri="{FF2B5EF4-FFF2-40B4-BE49-F238E27FC236}">
                <a16:creationId xmlns:a16="http://schemas.microsoft.com/office/drawing/2014/main" id="{B5236E0C-4FEA-47A6-A298-3452F395A047}"/>
              </a:ext>
            </a:extLst>
          </p:cNvPr>
          <p:cNvPicPr>
            <a:picLocks noChangeAspect="1"/>
          </p:cNvPicPr>
          <p:nvPr userDrawn="1"/>
        </p:nvPicPr>
        <p:blipFill rotWithShape="1">
          <a:blip r:embed="rId4"/>
          <a:srcRect t="4" r="18322" b="-4"/>
          <a:stretch/>
        </p:blipFill>
        <p:spPr>
          <a:xfrm flipV="1">
            <a:off x="7543573" y="6156605"/>
            <a:ext cx="4645378" cy="45719"/>
          </a:xfrm>
          <a:prstGeom prst="rect">
            <a:avLst/>
          </a:prstGeom>
        </p:spPr>
      </p:pic>
      <p:sp>
        <p:nvSpPr>
          <p:cNvPr id="12" name="Text Placeholder 13">
            <a:extLst>
              <a:ext uri="{FF2B5EF4-FFF2-40B4-BE49-F238E27FC236}">
                <a16:creationId xmlns:a16="http://schemas.microsoft.com/office/drawing/2014/main" id="{5B8387B4-4677-0648-895D-3D74086786E4}"/>
              </a:ext>
            </a:extLst>
          </p:cNvPr>
          <p:cNvSpPr>
            <a:spLocks noGrp="1"/>
          </p:cNvSpPr>
          <p:nvPr>
            <p:ph type="body" sz="quarter" idx="10" hasCustomPrompt="1"/>
          </p:nvPr>
        </p:nvSpPr>
        <p:spPr>
          <a:xfrm>
            <a:off x="2143869" y="2645886"/>
            <a:ext cx="7901213" cy="631340"/>
          </a:xfrm>
        </p:spPr>
        <p:txBody>
          <a:bodyPr>
            <a:noAutofit/>
          </a:bodyPr>
          <a:lstStyle>
            <a:lvl1pPr marL="0" indent="0" algn="ctr">
              <a:buNone/>
              <a:defRPr sz="5400" b="0" baseline="0">
                <a:solidFill>
                  <a:srgbClr val="0E2E58"/>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b="1" dirty="0"/>
              <a:t>Presentation Title</a:t>
            </a:r>
            <a:endParaRPr lang="en-US" dirty="0"/>
          </a:p>
        </p:txBody>
      </p:sp>
      <p:sp>
        <p:nvSpPr>
          <p:cNvPr id="13" name="Text Placeholder 15">
            <a:extLst>
              <a:ext uri="{FF2B5EF4-FFF2-40B4-BE49-F238E27FC236}">
                <a16:creationId xmlns:a16="http://schemas.microsoft.com/office/drawing/2014/main" id="{CF0CE68A-E1C4-1145-A5AA-5D580F62FDCB}"/>
              </a:ext>
            </a:extLst>
          </p:cNvPr>
          <p:cNvSpPr>
            <a:spLocks noGrp="1"/>
          </p:cNvSpPr>
          <p:nvPr>
            <p:ph type="body" sz="quarter" idx="11" hasCustomPrompt="1"/>
          </p:nvPr>
        </p:nvSpPr>
        <p:spPr>
          <a:xfrm>
            <a:off x="4270375" y="3429000"/>
            <a:ext cx="3679825" cy="657225"/>
          </a:xfrm>
        </p:spPr>
        <p:txBody>
          <a:bodyPr>
            <a:normAutofit/>
          </a:bodyPr>
          <a:lstStyle>
            <a:lvl1pPr marL="0" indent="0" algn="ctr">
              <a:buNone/>
              <a:defRPr sz="2400" i="1">
                <a:solidFill>
                  <a:srgbClr val="0E2E58"/>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THIS IS A SUBHEAD</a:t>
            </a:r>
          </a:p>
        </p:txBody>
      </p:sp>
    </p:spTree>
    <p:extLst>
      <p:ext uri="{BB962C8B-B14F-4D97-AF65-F5344CB8AC3E}">
        <p14:creationId xmlns:p14="http://schemas.microsoft.com/office/powerpoint/2010/main" val="41424573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Presentation 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A804A0-1676-3C49-A32B-21DA7EDE2A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952" cy="6858000"/>
          </a:xfrm>
          <a:prstGeom prst="rect">
            <a:avLst/>
          </a:prstGeom>
        </p:spPr>
      </p:pic>
      <p:sp>
        <p:nvSpPr>
          <p:cNvPr id="14" name="Text Placeholder 13">
            <a:extLst>
              <a:ext uri="{FF2B5EF4-FFF2-40B4-BE49-F238E27FC236}">
                <a16:creationId xmlns:a16="http://schemas.microsoft.com/office/drawing/2014/main" id="{46B68A9A-A833-4ACB-8D44-8D5319773AE8}"/>
              </a:ext>
            </a:extLst>
          </p:cNvPr>
          <p:cNvSpPr>
            <a:spLocks noGrp="1"/>
          </p:cNvSpPr>
          <p:nvPr>
            <p:ph type="body" sz="quarter" idx="10" hasCustomPrompt="1"/>
          </p:nvPr>
        </p:nvSpPr>
        <p:spPr>
          <a:xfrm>
            <a:off x="2143869" y="2645886"/>
            <a:ext cx="7901213" cy="631340"/>
          </a:xfrm>
        </p:spPr>
        <p:txBody>
          <a:bodyPr>
            <a:noAutofit/>
          </a:bodyPr>
          <a:lstStyle>
            <a:lvl1pPr marL="0" indent="0" algn="ctr">
              <a:buNone/>
              <a:defRPr sz="5400" b="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b="1" dirty="0"/>
              <a:t>Presentation Title</a:t>
            </a:r>
            <a:endParaRPr lang="en-US" dirty="0"/>
          </a:p>
        </p:txBody>
      </p:sp>
      <p:sp>
        <p:nvSpPr>
          <p:cNvPr id="16" name="Text Placeholder 15">
            <a:extLst>
              <a:ext uri="{FF2B5EF4-FFF2-40B4-BE49-F238E27FC236}">
                <a16:creationId xmlns:a16="http://schemas.microsoft.com/office/drawing/2014/main" id="{6CFF2D0E-777B-4CB9-8108-B84D955D3BE9}"/>
              </a:ext>
            </a:extLst>
          </p:cNvPr>
          <p:cNvSpPr>
            <a:spLocks noGrp="1"/>
          </p:cNvSpPr>
          <p:nvPr>
            <p:ph type="body" sz="quarter" idx="11" hasCustomPrompt="1"/>
          </p:nvPr>
        </p:nvSpPr>
        <p:spPr>
          <a:xfrm>
            <a:off x="4270375" y="3429000"/>
            <a:ext cx="3679825" cy="657225"/>
          </a:xfrm>
        </p:spPr>
        <p:txBody>
          <a:bodyPr>
            <a:normAutofit/>
          </a:bodyPr>
          <a:lstStyle>
            <a:lvl1pPr marL="0" indent="0" algn="ctr">
              <a:buNone/>
              <a:defRPr sz="2400" i="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THIS IS A SUBHEAD</a:t>
            </a:r>
          </a:p>
        </p:txBody>
      </p:sp>
      <p:sp>
        <p:nvSpPr>
          <p:cNvPr id="18" name="Rectangle 17">
            <a:extLst>
              <a:ext uri="{FF2B5EF4-FFF2-40B4-BE49-F238E27FC236}">
                <a16:creationId xmlns:a16="http://schemas.microsoft.com/office/drawing/2014/main" id="{25BFD18A-AB7C-7747-B042-1E242B375525}"/>
              </a:ext>
            </a:extLst>
          </p:cNvPr>
          <p:cNvSpPr/>
          <p:nvPr userDrawn="1"/>
        </p:nvSpPr>
        <p:spPr>
          <a:xfrm>
            <a:off x="0" y="5487686"/>
            <a:ext cx="12188952" cy="137288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pic>
        <p:nvPicPr>
          <p:cNvPr id="19" name="Picture 18">
            <a:extLst>
              <a:ext uri="{FF2B5EF4-FFF2-40B4-BE49-F238E27FC236}">
                <a16:creationId xmlns:a16="http://schemas.microsoft.com/office/drawing/2014/main" id="{00378F33-5C8E-1B45-9834-51B30ABEF62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34" t="7018"/>
          <a:stretch/>
        </p:blipFill>
        <p:spPr>
          <a:xfrm>
            <a:off x="4754880" y="5487686"/>
            <a:ext cx="2687841" cy="1275348"/>
          </a:xfrm>
          <a:prstGeom prst="rect">
            <a:avLst/>
          </a:prstGeom>
        </p:spPr>
      </p:pic>
      <p:pic>
        <p:nvPicPr>
          <p:cNvPr id="20" name="Picture 19">
            <a:extLst>
              <a:ext uri="{FF2B5EF4-FFF2-40B4-BE49-F238E27FC236}">
                <a16:creationId xmlns:a16="http://schemas.microsoft.com/office/drawing/2014/main" id="{668ADCF7-5AF4-5049-A4F2-C6D139C5ADB7}"/>
              </a:ext>
            </a:extLst>
          </p:cNvPr>
          <p:cNvPicPr>
            <a:picLocks noChangeAspect="1"/>
          </p:cNvPicPr>
          <p:nvPr userDrawn="1"/>
        </p:nvPicPr>
        <p:blipFill rotWithShape="1">
          <a:blip r:embed="rId4"/>
          <a:srcRect l="18322" t="4" b="-4"/>
          <a:stretch/>
        </p:blipFill>
        <p:spPr>
          <a:xfrm flipV="1">
            <a:off x="-3049" y="6151268"/>
            <a:ext cx="4645378" cy="45719"/>
          </a:xfrm>
          <a:prstGeom prst="rect">
            <a:avLst/>
          </a:prstGeom>
        </p:spPr>
      </p:pic>
      <p:pic>
        <p:nvPicPr>
          <p:cNvPr id="21" name="Picture 20">
            <a:extLst>
              <a:ext uri="{FF2B5EF4-FFF2-40B4-BE49-F238E27FC236}">
                <a16:creationId xmlns:a16="http://schemas.microsoft.com/office/drawing/2014/main" id="{8139B684-7C63-8E49-8395-17F299666276}"/>
              </a:ext>
            </a:extLst>
          </p:cNvPr>
          <p:cNvPicPr>
            <a:picLocks noChangeAspect="1"/>
          </p:cNvPicPr>
          <p:nvPr userDrawn="1"/>
        </p:nvPicPr>
        <p:blipFill rotWithShape="1">
          <a:blip r:embed="rId4"/>
          <a:srcRect t="4" r="18322" b="-4"/>
          <a:stretch/>
        </p:blipFill>
        <p:spPr>
          <a:xfrm flipV="1">
            <a:off x="7543573" y="6156605"/>
            <a:ext cx="4645378" cy="45719"/>
          </a:xfrm>
          <a:prstGeom prst="rect">
            <a:avLst/>
          </a:prstGeom>
        </p:spPr>
      </p:pic>
    </p:spTree>
    <p:extLst>
      <p:ext uri="{BB962C8B-B14F-4D97-AF65-F5344CB8AC3E}">
        <p14:creationId xmlns:p14="http://schemas.microsoft.com/office/powerpoint/2010/main" val="17354488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Presentation 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E88F3A-8881-404D-8783-B2D37DD615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952" cy="6858000"/>
          </a:xfrm>
          <a:prstGeom prst="rect">
            <a:avLst/>
          </a:prstGeom>
        </p:spPr>
      </p:pic>
      <p:sp>
        <p:nvSpPr>
          <p:cNvPr id="12" name="Text Placeholder 13">
            <a:extLst>
              <a:ext uri="{FF2B5EF4-FFF2-40B4-BE49-F238E27FC236}">
                <a16:creationId xmlns:a16="http://schemas.microsoft.com/office/drawing/2014/main" id="{6110488D-957F-3C40-A68F-29D340A6D0EE}"/>
              </a:ext>
            </a:extLst>
          </p:cNvPr>
          <p:cNvSpPr>
            <a:spLocks noGrp="1"/>
          </p:cNvSpPr>
          <p:nvPr>
            <p:ph type="body" sz="quarter" idx="10" hasCustomPrompt="1"/>
          </p:nvPr>
        </p:nvSpPr>
        <p:spPr>
          <a:xfrm>
            <a:off x="2143869" y="2645886"/>
            <a:ext cx="7901213" cy="631340"/>
          </a:xfrm>
        </p:spPr>
        <p:txBody>
          <a:bodyPr>
            <a:noAutofit/>
          </a:bodyPr>
          <a:lstStyle>
            <a:lvl1pPr marL="0" indent="0" algn="ctr">
              <a:buNone/>
              <a:defRPr sz="5400" b="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b="1" dirty="0"/>
              <a:t>Presentation Title</a:t>
            </a:r>
            <a:endParaRPr lang="en-US" dirty="0"/>
          </a:p>
        </p:txBody>
      </p:sp>
      <p:sp>
        <p:nvSpPr>
          <p:cNvPr id="13" name="Text Placeholder 15">
            <a:extLst>
              <a:ext uri="{FF2B5EF4-FFF2-40B4-BE49-F238E27FC236}">
                <a16:creationId xmlns:a16="http://schemas.microsoft.com/office/drawing/2014/main" id="{D8D57A0F-CAC3-FF47-B294-FF707EA526B7}"/>
              </a:ext>
            </a:extLst>
          </p:cNvPr>
          <p:cNvSpPr>
            <a:spLocks noGrp="1"/>
          </p:cNvSpPr>
          <p:nvPr>
            <p:ph type="body" sz="quarter" idx="11" hasCustomPrompt="1"/>
          </p:nvPr>
        </p:nvSpPr>
        <p:spPr>
          <a:xfrm>
            <a:off x="4270375" y="3429000"/>
            <a:ext cx="3679825" cy="657225"/>
          </a:xfrm>
        </p:spPr>
        <p:txBody>
          <a:bodyPr>
            <a:normAutofit/>
          </a:bodyPr>
          <a:lstStyle>
            <a:lvl1pPr marL="0" indent="0" algn="ctr">
              <a:buNone/>
              <a:defRPr sz="2400" i="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THIS IS A SUBHEAD</a:t>
            </a:r>
          </a:p>
        </p:txBody>
      </p:sp>
      <p:sp>
        <p:nvSpPr>
          <p:cNvPr id="10" name="Rectangle 9">
            <a:extLst>
              <a:ext uri="{FF2B5EF4-FFF2-40B4-BE49-F238E27FC236}">
                <a16:creationId xmlns:a16="http://schemas.microsoft.com/office/drawing/2014/main" id="{3E00A70C-CBD7-1343-BB9B-44C68B67DC10}"/>
              </a:ext>
            </a:extLst>
          </p:cNvPr>
          <p:cNvSpPr/>
          <p:nvPr userDrawn="1"/>
        </p:nvSpPr>
        <p:spPr>
          <a:xfrm>
            <a:off x="0" y="5487686"/>
            <a:ext cx="12188952" cy="137288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pic>
        <p:nvPicPr>
          <p:cNvPr id="11" name="Picture 10">
            <a:extLst>
              <a:ext uri="{FF2B5EF4-FFF2-40B4-BE49-F238E27FC236}">
                <a16:creationId xmlns:a16="http://schemas.microsoft.com/office/drawing/2014/main" id="{6F2BA6E0-D7B7-D746-BA8F-1E670485562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34" t="7018"/>
          <a:stretch/>
        </p:blipFill>
        <p:spPr>
          <a:xfrm>
            <a:off x="4754880" y="5487686"/>
            <a:ext cx="2687841" cy="1275348"/>
          </a:xfrm>
          <a:prstGeom prst="rect">
            <a:avLst/>
          </a:prstGeom>
        </p:spPr>
      </p:pic>
      <p:pic>
        <p:nvPicPr>
          <p:cNvPr id="14" name="Picture 13">
            <a:extLst>
              <a:ext uri="{FF2B5EF4-FFF2-40B4-BE49-F238E27FC236}">
                <a16:creationId xmlns:a16="http://schemas.microsoft.com/office/drawing/2014/main" id="{B57588E0-9743-054F-846C-0338D0DEA7CE}"/>
              </a:ext>
            </a:extLst>
          </p:cNvPr>
          <p:cNvPicPr>
            <a:picLocks noChangeAspect="1"/>
          </p:cNvPicPr>
          <p:nvPr userDrawn="1"/>
        </p:nvPicPr>
        <p:blipFill rotWithShape="1">
          <a:blip r:embed="rId4"/>
          <a:srcRect l="18322" t="4" b="-4"/>
          <a:stretch/>
        </p:blipFill>
        <p:spPr>
          <a:xfrm flipV="1">
            <a:off x="-3049" y="6151268"/>
            <a:ext cx="4645378" cy="45719"/>
          </a:xfrm>
          <a:prstGeom prst="rect">
            <a:avLst/>
          </a:prstGeom>
        </p:spPr>
      </p:pic>
      <p:pic>
        <p:nvPicPr>
          <p:cNvPr id="16" name="Picture 15">
            <a:extLst>
              <a:ext uri="{FF2B5EF4-FFF2-40B4-BE49-F238E27FC236}">
                <a16:creationId xmlns:a16="http://schemas.microsoft.com/office/drawing/2014/main" id="{1F6B1041-6D2E-EA4F-BD6D-34F8477A993D}"/>
              </a:ext>
            </a:extLst>
          </p:cNvPr>
          <p:cNvPicPr>
            <a:picLocks noChangeAspect="1"/>
          </p:cNvPicPr>
          <p:nvPr userDrawn="1"/>
        </p:nvPicPr>
        <p:blipFill rotWithShape="1">
          <a:blip r:embed="rId4"/>
          <a:srcRect t="4" r="18322" b="-4"/>
          <a:stretch/>
        </p:blipFill>
        <p:spPr>
          <a:xfrm flipV="1">
            <a:off x="7543573" y="6156605"/>
            <a:ext cx="4645378" cy="45719"/>
          </a:xfrm>
          <a:prstGeom prst="rect">
            <a:avLst/>
          </a:prstGeom>
        </p:spPr>
      </p:pic>
    </p:spTree>
    <p:extLst>
      <p:ext uri="{BB962C8B-B14F-4D97-AF65-F5344CB8AC3E}">
        <p14:creationId xmlns:p14="http://schemas.microsoft.com/office/powerpoint/2010/main" val="3495486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Presentation Title">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91E593FC-EA0C-B941-9D02-8466B11A04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951" cy="6858000"/>
          </a:xfrm>
          <a:prstGeom prst="rect">
            <a:avLst/>
          </a:prstGeom>
        </p:spPr>
      </p:pic>
      <p:sp>
        <p:nvSpPr>
          <p:cNvPr id="12" name="Text Placeholder 13">
            <a:extLst>
              <a:ext uri="{FF2B5EF4-FFF2-40B4-BE49-F238E27FC236}">
                <a16:creationId xmlns:a16="http://schemas.microsoft.com/office/drawing/2014/main" id="{9C52A903-1CF1-054F-9EA8-6D86F4549A48}"/>
              </a:ext>
            </a:extLst>
          </p:cNvPr>
          <p:cNvSpPr>
            <a:spLocks noGrp="1"/>
          </p:cNvSpPr>
          <p:nvPr>
            <p:ph type="body" sz="quarter" idx="10" hasCustomPrompt="1"/>
          </p:nvPr>
        </p:nvSpPr>
        <p:spPr>
          <a:xfrm>
            <a:off x="2143869" y="2645886"/>
            <a:ext cx="7901213" cy="631340"/>
          </a:xfrm>
        </p:spPr>
        <p:txBody>
          <a:bodyPr>
            <a:noAutofit/>
          </a:bodyPr>
          <a:lstStyle>
            <a:lvl1pPr marL="0" indent="0" algn="ctr">
              <a:buNone/>
              <a:defRPr sz="5400" b="0"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b="1" dirty="0"/>
              <a:t>Presentation Title</a:t>
            </a:r>
            <a:endParaRPr lang="en-US" dirty="0"/>
          </a:p>
        </p:txBody>
      </p:sp>
      <p:sp>
        <p:nvSpPr>
          <p:cNvPr id="13" name="Text Placeholder 15">
            <a:extLst>
              <a:ext uri="{FF2B5EF4-FFF2-40B4-BE49-F238E27FC236}">
                <a16:creationId xmlns:a16="http://schemas.microsoft.com/office/drawing/2014/main" id="{DB7A47C6-47CB-4646-AD8D-980AA62DD6D2}"/>
              </a:ext>
            </a:extLst>
          </p:cNvPr>
          <p:cNvSpPr>
            <a:spLocks noGrp="1"/>
          </p:cNvSpPr>
          <p:nvPr>
            <p:ph type="body" sz="quarter" idx="11" hasCustomPrompt="1"/>
          </p:nvPr>
        </p:nvSpPr>
        <p:spPr>
          <a:xfrm>
            <a:off x="4270375" y="3429000"/>
            <a:ext cx="3679825" cy="657225"/>
          </a:xfrm>
        </p:spPr>
        <p:txBody>
          <a:bodyPr>
            <a:normAutofit/>
          </a:bodyPr>
          <a:lstStyle>
            <a:lvl1pPr marL="0" indent="0" algn="ctr">
              <a:buNone/>
              <a:defRPr sz="2400" i="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THIS IS A SUBHEAD</a:t>
            </a:r>
          </a:p>
        </p:txBody>
      </p:sp>
      <p:sp>
        <p:nvSpPr>
          <p:cNvPr id="10" name="Rectangle 9">
            <a:extLst>
              <a:ext uri="{FF2B5EF4-FFF2-40B4-BE49-F238E27FC236}">
                <a16:creationId xmlns:a16="http://schemas.microsoft.com/office/drawing/2014/main" id="{58816B1F-7E47-FA48-A154-6BEA3394FF27}"/>
              </a:ext>
            </a:extLst>
          </p:cNvPr>
          <p:cNvSpPr/>
          <p:nvPr userDrawn="1"/>
        </p:nvSpPr>
        <p:spPr>
          <a:xfrm>
            <a:off x="0" y="5487686"/>
            <a:ext cx="12188952" cy="137288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pic>
        <p:nvPicPr>
          <p:cNvPr id="11" name="Picture 10">
            <a:extLst>
              <a:ext uri="{FF2B5EF4-FFF2-40B4-BE49-F238E27FC236}">
                <a16:creationId xmlns:a16="http://schemas.microsoft.com/office/drawing/2014/main" id="{A150FC3C-BF9A-6248-8C0F-CE9899303DB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34" t="7018"/>
          <a:stretch/>
        </p:blipFill>
        <p:spPr>
          <a:xfrm>
            <a:off x="4754880" y="5487686"/>
            <a:ext cx="2687841" cy="1275348"/>
          </a:xfrm>
          <a:prstGeom prst="rect">
            <a:avLst/>
          </a:prstGeom>
        </p:spPr>
      </p:pic>
      <p:pic>
        <p:nvPicPr>
          <p:cNvPr id="14" name="Picture 13">
            <a:extLst>
              <a:ext uri="{FF2B5EF4-FFF2-40B4-BE49-F238E27FC236}">
                <a16:creationId xmlns:a16="http://schemas.microsoft.com/office/drawing/2014/main" id="{F5E8909F-C26F-8A4B-8139-AB1B3B6A26FA}"/>
              </a:ext>
            </a:extLst>
          </p:cNvPr>
          <p:cNvPicPr>
            <a:picLocks noChangeAspect="1"/>
          </p:cNvPicPr>
          <p:nvPr userDrawn="1"/>
        </p:nvPicPr>
        <p:blipFill rotWithShape="1">
          <a:blip r:embed="rId4"/>
          <a:srcRect l="18322" t="4" b="-4"/>
          <a:stretch/>
        </p:blipFill>
        <p:spPr>
          <a:xfrm flipV="1">
            <a:off x="-3049" y="6151268"/>
            <a:ext cx="4645378" cy="45719"/>
          </a:xfrm>
          <a:prstGeom prst="rect">
            <a:avLst/>
          </a:prstGeom>
        </p:spPr>
      </p:pic>
      <p:pic>
        <p:nvPicPr>
          <p:cNvPr id="16" name="Picture 15">
            <a:extLst>
              <a:ext uri="{FF2B5EF4-FFF2-40B4-BE49-F238E27FC236}">
                <a16:creationId xmlns:a16="http://schemas.microsoft.com/office/drawing/2014/main" id="{7A89E7F4-00BA-9341-87A1-CA4C83095E39}"/>
              </a:ext>
            </a:extLst>
          </p:cNvPr>
          <p:cNvPicPr>
            <a:picLocks noChangeAspect="1"/>
          </p:cNvPicPr>
          <p:nvPr userDrawn="1"/>
        </p:nvPicPr>
        <p:blipFill rotWithShape="1">
          <a:blip r:embed="rId4"/>
          <a:srcRect t="4" r="18322" b="-4"/>
          <a:stretch/>
        </p:blipFill>
        <p:spPr>
          <a:xfrm flipV="1">
            <a:off x="7543573" y="6156605"/>
            <a:ext cx="4645378" cy="45719"/>
          </a:xfrm>
          <a:prstGeom prst="rect">
            <a:avLst/>
          </a:prstGeom>
        </p:spPr>
      </p:pic>
    </p:spTree>
    <p:extLst>
      <p:ext uri="{BB962C8B-B14F-4D97-AF65-F5344CB8AC3E}">
        <p14:creationId xmlns:p14="http://schemas.microsoft.com/office/powerpoint/2010/main" val="14505450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esentatino Titl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B81BF5BC-39BD-41B4-95A9-2DFBCC62850D}"/>
              </a:ext>
            </a:extLst>
          </p:cNvPr>
          <p:cNvSpPr>
            <a:spLocks noGrp="1"/>
          </p:cNvSpPr>
          <p:nvPr>
            <p:ph type="pic" sz="quarter" idx="10"/>
          </p:nvPr>
        </p:nvSpPr>
        <p:spPr>
          <a:xfrm>
            <a:off x="0" y="0"/>
            <a:ext cx="4999921" cy="6858000"/>
          </a:xfrm>
        </p:spPr>
        <p:txBody>
          <a:bodyPr/>
          <a:lstStyle>
            <a:lvl1pPr marL="0" indent="0">
              <a:buNone/>
              <a:defRPr/>
            </a:lvl1pPr>
          </a:lstStyle>
          <a:p>
            <a:endParaRPr lang="en-US" dirty="0"/>
          </a:p>
        </p:txBody>
      </p:sp>
      <p:pic>
        <p:nvPicPr>
          <p:cNvPr id="8" name="Picture 7">
            <a:extLst>
              <a:ext uri="{FF2B5EF4-FFF2-40B4-BE49-F238E27FC236}">
                <a16:creationId xmlns:a16="http://schemas.microsoft.com/office/drawing/2014/main" id="{6618000C-2412-4415-B270-AF828BE834F0}"/>
              </a:ext>
            </a:extLst>
          </p:cNvPr>
          <p:cNvPicPr>
            <a:picLocks noChangeAspect="1"/>
          </p:cNvPicPr>
          <p:nvPr userDrawn="1"/>
        </p:nvPicPr>
        <p:blipFill>
          <a:blip r:embed="rId2"/>
          <a:stretch>
            <a:fillRect/>
          </a:stretch>
        </p:blipFill>
        <p:spPr>
          <a:xfrm flipV="1">
            <a:off x="7593238" y="6350793"/>
            <a:ext cx="5687469" cy="45719"/>
          </a:xfrm>
          <a:prstGeom prst="rect">
            <a:avLst/>
          </a:prstGeom>
        </p:spPr>
      </p:pic>
      <p:sp>
        <p:nvSpPr>
          <p:cNvPr id="15" name="Text Placeholder 14">
            <a:extLst>
              <a:ext uri="{FF2B5EF4-FFF2-40B4-BE49-F238E27FC236}">
                <a16:creationId xmlns:a16="http://schemas.microsoft.com/office/drawing/2014/main" id="{1FFF6138-AA80-408C-BCB6-50A66DB3A510}"/>
              </a:ext>
            </a:extLst>
          </p:cNvPr>
          <p:cNvSpPr>
            <a:spLocks noGrp="1"/>
          </p:cNvSpPr>
          <p:nvPr>
            <p:ph type="body" sz="quarter" idx="11" hasCustomPrompt="1"/>
          </p:nvPr>
        </p:nvSpPr>
        <p:spPr>
          <a:xfrm>
            <a:off x="5175250" y="693738"/>
            <a:ext cx="5261723" cy="877887"/>
          </a:xfrm>
        </p:spPr>
        <p:txBody>
          <a:bodyPr>
            <a:normAutofit/>
          </a:bodyPr>
          <a:lstStyle>
            <a:lvl1pPr marL="0" indent="0">
              <a:buNone/>
              <a:defRPr sz="3600" b="1">
                <a:solidFill>
                  <a:srgbClr val="143157"/>
                </a:solidFill>
              </a:defRPr>
            </a:lvl1pPr>
          </a:lstStyle>
          <a:p>
            <a:pPr lvl="0"/>
            <a:r>
              <a:rPr lang="en-US" dirty="0"/>
              <a:t>Presentation Title</a:t>
            </a:r>
          </a:p>
        </p:txBody>
      </p:sp>
      <p:sp>
        <p:nvSpPr>
          <p:cNvPr id="18" name="Text Placeholder 17">
            <a:extLst>
              <a:ext uri="{FF2B5EF4-FFF2-40B4-BE49-F238E27FC236}">
                <a16:creationId xmlns:a16="http://schemas.microsoft.com/office/drawing/2014/main" id="{66D9D0E8-27B5-4484-A3CB-83AE97E273E5}"/>
              </a:ext>
            </a:extLst>
          </p:cNvPr>
          <p:cNvSpPr>
            <a:spLocks noGrp="1"/>
          </p:cNvSpPr>
          <p:nvPr>
            <p:ph type="body" sz="quarter" idx="12" hasCustomPrompt="1"/>
          </p:nvPr>
        </p:nvSpPr>
        <p:spPr>
          <a:xfrm>
            <a:off x="5175250" y="1997075"/>
            <a:ext cx="5261723" cy="501650"/>
          </a:xfrm>
        </p:spPr>
        <p:txBody>
          <a:bodyPr>
            <a:normAutofit/>
          </a:bodyPr>
          <a:lstStyle>
            <a:lvl1pPr marL="0" indent="0">
              <a:buNone/>
              <a:defRPr sz="1800" i="1">
                <a:solidFill>
                  <a:srgbClr val="143157"/>
                </a:solidFill>
              </a:defRPr>
            </a:lvl1pPr>
          </a:lstStyle>
          <a:p>
            <a:pPr lvl="0"/>
            <a:r>
              <a:rPr lang="en-US" dirty="0"/>
              <a:t>THIS IS A SUBHEAD</a:t>
            </a:r>
          </a:p>
        </p:txBody>
      </p:sp>
      <p:sp>
        <p:nvSpPr>
          <p:cNvPr id="13" name="Right Triangle 12">
            <a:extLst>
              <a:ext uri="{FF2B5EF4-FFF2-40B4-BE49-F238E27FC236}">
                <a16:creationId xmlns:a16="http://schemas.microsoft.com/office/drawing/2014/main" id="{B8FB795E-A8B3-417B-81D1-D864B27AABF1}"/>
              </a:ext>
            </a:extLst>
          </p:cNvPr>
          <p:cNvSpPr/>
          <p:nvPr userDrawn="1"/>
        </p:nvSpPr>
        <p:spPr>
          <a:xfrm rot="10800000">
            <a:off x="3869307" y="-1"/>
            <a:ext cx="1130613" cy="1126108"/>
          </a:xfrm>
          <a:prstGeom prst="rtTriangle">
            <a:avLst/>
          </a:prstGeom>
          <a:solidFill>
            <a:schemeClr val="bg1">
              <a:alpha val="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E25A28D-557A-D14C-9A30-91011800264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81493" y="5623263"/>
            <a:ext cx="2430172" cy="1234737"/>
          </a:xfrm>
          <a:prstGeom prst="rect">
            <a:avLst/>
          </a:prstGeom>
        </p:spPr>
      </p:pic>
    </p:spTree>
    <p:extLst>
      <p:ext uri="{BB962C8B-B14F-4D97-AF65-F5344CB8AC3E}">
        <p14:creationId xmlns:p14="http://schemas.microsoft.com/office/powerpoint/2010/main" val="41090844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ED1898D-4C12-4A66-B219-AE0A8BC5C17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Text Placeholder 9">
            <a:extLst>
              <a:ext uri="{FF2B5EF4-FFF2-40B4-BE49-F238E27FC236}">
                <a16:creationId xmlns:a16="http://schemas.microsoft.com/office/drawing/2014/main" id="{557C2CD4-3AD5-4EC9-8A17-4D3550335D0C}"/>
              </a:ext>
            </a:extLst>
          </p:cNvPr>
          <p:cNvSpPr>
            <a:spLocks noGrp="1"/>
          </p:cNvSpPr>
          <p:nvPr>
            <p:ph type="body" sz="quarter" idx="10" hasCustomPrompt="1"/>
          </p:nvPr>
        </p:nvSpPr>
        <p:spPr>
          <a:xfrm>
            <a:off x="3360308" y="2513013"/>
            <a:ext cx="5495407" cy="915987"/>
          </a:xfrm>
        </p:spPr>
        <p:txBody>
          <a:bodyPr>
            <a:noAutofit/>
          </a:bodyPr>
          <a:lstStyle>
            <a:lvl1pPr marL="0" indent="0" algn="ctr">
              <a:buNone/>
              <a:defRPr sz="3600" b="1" baseline="0">
                <a:solidFill>
                  <a:srgbClr val="143157"/>
                </a:solidFill>
                <a:latin typeface="+mj-lt"/>
              </a:defRPr>
            </a:lvl1pPr>
          </a:lstStyle>
          <a:p>
            <a:pPr lvl="0"/>
            <a:r>
              <a:rPr lang="en-US" b="1" dirty="0"/>
              <a:t>Divider Title</a:t>
            </a:r>
            <a:endParaRPr lang="en-US" dirty="0"/>
          </a:p>
        </p:txBody>
      </p:sp>
      <p:sp>
        <p:nvSpPr>
          <p:cNvPr id="11" name="Text Placeholder 17">
            <a:extLst>
              <a:ext uri="{FF2B5EF4-FFF2-40B4-BE49-F238E27FC236}">
                <a16:creationId xmlns:a16="http://schemas.microsoft.com/office/drawing/2014/main" id="{D7831FD9-1DCF-43D0-9835-41556B9E93F4}"/>
              </a:ext>
            </a:extLst>
          </p:cNvPr>
          <p:cNvSpPr>
            <a:spLocks noGrp="1"/>
          </p:cNvSpPr>
          <p:nvPr>
            <p:ph type="body" sz="quarter" idx="12" hasCustomPrompt="1"/>
          </p:nvPr>
        </p:nvSpPr>
        <p:spPr>
          <a:xfrm>
            <a:off x="3360308" y="3429000"/>
            <a:ext cx="5495407" cy="501650"/>
          </a:xfrm>
        </p:spPr>
        <p:txBody>
          <a:bodyPr>
            <a:normAutofit/>
          </a:bodyPr>
          <a:lstStyle>
            <a:lvl1pPr marL="0" indent="0" algn="ctr">
              <a:buNone/>
              <a:defRPr sz="1800" i="1">
                <a:solidFill>
                  <a:srgbClr val="143157"/>
                </a:solidFill>
              </a:defRPr>
            </a:lvl1pPr>
          </a:lstStyle>
          <a:p>
            <a:pPr lvl="0"/>
            <a:r>
              <a:rPr lang="en-US" dirty="0"/>
              <a:t>THIS IS A SUBHEAD</a:t>
            </a:r>
          </a:p>
        </p:txBody>
      </p:sp>
      <p:pic>
        <p:nvPicPr>
          <p:cNvPr id="16" name="Picture 15">
            <a:extLst>
              <a:ext uri="{FF2B5EF4-FFF2-40B4-BE49-F238E27FC236}">
                <a16:creationId xmlns:a16="http://schemas.microsoft.com/office/drawing/2014/main" id="{4ED83F30-E740-A54E-AB8C-DAC05E73DE92}"/>
              </a:ext>
            </a:extLst>
          </p:cNvPr>
          <p:cNvPicPr>
            <a:picLocks/>
          </p:cNvPicPr>
          <p:nvPr userDrawn="1"/>
        </p:nvPicPr>
        <p:blipFill>
          <a:blip r:embed="rId3"/>
          <a:stretch>
            <a:fillRect/>
          </a:stretch>
        </p:blipFill>
        <p:spPr>
          <a:xfrm>
            <a:off x="248226" y="6336792"/>
            <a:ext cx="466344" cy="365760"/>
          </a:xfrm>
          <a:prstGeom prst="rect">
            <a:avLst/>
          </a:prstGeom>
        </p:spPr>
      </p:pic>
    </p:spTree>
    <p:extLst>
      <p:ext uri="{BB962C8B-B14F-4D97-AF65-F5344CB8AC3E}">
        <p14:creationId xmlns:p14="http://schemas.microsoft.com/office/powerpoint/2010/main" val="2717824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of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8440FF6-52C4-4F4C-8CF4-ADE48A05427D}"/>
              </a:ext>
            </a:extLst>
          </p:cNvPr>
          <p:cNvPicPr>
            <a:picLocks noChangeAspect="1"/>
          </p:cNvPicPr>
          <p:nvPr userDrawn="1"/>
        </p:nvPicPr>
        <p:blipFill>
          <a:blip r:embed="rId2"/>
          <a:stretch>
            <a:fillRect/>
          </a:stretch>
        </p:blipFill>
        <p:spPr>
          <a:xfrm>
            <a:off x="2" y="0"/>
            <a:ext cx="12192000" cy="6858000"/>
          </a:xfrm>
          <a:prstGeom prst="rect">
            <a:avLst/>
          </a:prstGeom>
        </p:spPr>
      </p:pic>
      <p:sp>
        <p:nvSpPr>
          <p:cNvPr id="9" name="Text Placeholder 14">
            <a:extLst>
              <a:ext uri="{FF2B5EF4-FFF2-40B4-BE49-F238E27FC236}">
                <a16:creationId xmlns:a16="http://schemas.microsoft.com/office/drawing/2014/main" id="{512BD534-D0E2-4C08-84FD-D4D3AC6738EE}"/>
              </a:ext>
            </a:extLst>
          </p:cNvPr>
          <p:cNvSpPr>
            <a:spLocks noGrp="1"/>
          </p:cNvSpPr>
          <p:nvPr>
            <p:ph type="body" sz="quarter" idx="11" hasCustomPrompt="1"/>
          </p:nvPr>
        </p:nvSpPr>
        <p:spPr>
          <a:xfrm>
            <a:off x="995137" y="464013"/>
            <a:ext cx="4821202" cy="599034"/>
          </a:xfrm>
        </p:spPr>
        <p:txBody>
          <a:bodyPr>
            <a:normAutofit/>
          </a:bodyPr>
          <a:lstStyle>
            <a:lvl1pPr marL="0" indent="0">
              <a:buNone/>
              <a:defRPr sz="2800" b="1" baseline="0">
                <a:solidFill>
                  <a:schemeClr val="bg1"/>
                </a:solidFill>
                <a:latin typeface="+mj-lt"/>
              </a:defRPr>
            </a:lvl1pPr>
          </a:lstStyle>
          <a:p>
            <a:pPr lvl="0"/>
            <a:r>
              <a:rPr lang="en-US" dirty="0"/>
              <a:t>Table of Contents</a:t>
            </a:r>
          </a:p>
        </p:txBody>
      </p:sp>
      <p:pic>
        <p:nvPicPr>
          <p:cNvPr id="10" name="Picture 9">
            <a:extLst>
              <a:ext uri="{FF2B5EF4-FFF2-40B4-BE49-F238E27FC236}">
                <a16:creationId xmlns:a16="http://schemas.microsoft.com/office/drawing/2014/main" id="{A1609FBE-DC60-40E8-99FA-D691CFB6044F}"/>
              </a:ext>
            </a:extLst>
          </p:cNvPr>
          <p:cNvPicPr>
            <a:picLocks noChangeAspect="1"/>
          </p:cNvPicPr>
          <p:nvPr userDrawn="1"/>
        </p:nvPicPr>
        <p:blipFill>
          <a:blip r:embed="rId3"/>
          <a:stretch>
            <a:fillRect/>
          </a:stretch>
        </p:blipFill>
        <p:spPr>
          <a:xfrm>
            <a:off x="862738" y="1121827"/>
            <a:ext cx="1919208" cy="51059"/>
          </a:xfrm>
          <a:prstGeom prst="rect">
            <a:avLst/>
          </a:prstGeom>
        </p:spPr>
      </p:pic>
      <p:sp>
        <p:nvSpPr>
          <p:cNvPr id="12" name="Text Placeholder 11">
            <a:extLst>
              <a:ext uri="{FF2B5EF4-FFF2-40B4-BE49-F238E27FC236}">
                <a16:creationId xmlns:a16="http://schemas.microsoft.com/office/drawing/2014/main" id="{6666C245-639E-4C1F-9076-DE5568F480C2}"/>
              </a:ext>
            </a:extLst>
          </p:cNvPr>
          <p:cNvSpPr>
            <a:spLocks noGrp="1"/>
          </p:cNvSpPr>
          <p:nvPr>
            <p:ph type="body" sz="quarter" idx="12" hasCustomPrompt="1"/>
          </p:nvPr>
        </p:nvSpPr>
        <p:spPr>
          <a:xfrm>
            <a:off x="862014" y="1292225"/>
            <a:ext cx="4954326" cy="4594225"/>
          </a:xfrm>
        </p:spPr>
        <p:txBody>
          <a:bodyPr/>
          <a:lstStyle>
            <a:lvl1pPr>
              <a:defRPr sz="2400">
                <a:solidFill>
                  <a:schemeClr val="bg1"/>
                </a:solidFill>
              </a:defRPr>
            </a:lvl1pPr>
            <a:lvl2pPr>
              <a:defRPr sz="20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dirty="0" err="1"/>
              <a:t>Veniam</a:t>
            </a:r>
            <a:r>
              <a:rPr lang="en-US" dirty="0"/>
              <a:t> </a:t>
            </a:r>
            <a:r>
              <a:rPr lang="en-US" dirty="0" err="1"/>
              <a:t>offendit</a:t>
            </a:r>
            <a:r>
              <a:rPr lang="en-US" dirty="0"/>
              <a:t> </a:t>
            </a:r>
            <a:r>
              <a:rPr lang="en-US" dirty="0" err="1"/>
              <a:t>ea</a:t>
            </a:r>
            <a:r>
              <a:rPr lang="en-US" dirty="0"/>
              <a:t> cum, stet </a:t>
            </a:r>
            <a:r>
              <a:rPr lang="en-US" dirty="0" err="1"/>
              <a:t>omnesque</a:t>
            </a:r>
            <a:r>
              <a:rPr lang="en-US" dirty="0"/>
              <a:t> </a:t>
            </a:r>
            <a:r>
              <a:rPr lang="en-US" dirty="0" err="1"/>
              <a:t>forensibus</a:t>
            </a:r>
            <a:r>
              <a:rPr lang="en-US" dirty="0"/>
              <a:t> ex sed.</a:t>
            </a:r>
          </a:p>
          <a:p>
            <a:pPr lvl="1"/>
            <a:r>
              <a:rPr lang="en-US" dirty="0"/>
              <a:t>Ex </a:t>
            </a:r>
            <a:r>
              <a:rPr lang="en-US" dirty="0" err="1"/>
              <a:t>legere</a:t>
            </a:r>
            <a:r>
              <a:rPr lang="en-US" dirty="0"/>
              <a:t> </a:t>
            </a:r>
            <a:r>
              <a:rPr lang="en-US" dirty="0" err="1"/>
              <a:t>alternum</a:t>
            </a:r>
            <a:r>
              <a:rPr lang="en-US" dirty="0"/>
              <a:t> </a:t>
            </a:r>
            <a:r>
              <a:rPr lang="en-US" dirty="0" err="1"/>
              <a:t>vulputate</a:t>
            </a:r>
            <a:r>
              <a:rPr lang="en-US" dirty="0"/>
              <a:t> </a:t>
            </a:r>
            <a:r>
              <a:rPr lang="en-US" dirty="0" err="1"/>
              <a:t>usu</a:t>
            </a:r>
            <a:r>
              <a:rPr lang="en-US" dirty="0"/>
              <a:t>, </a:t>
            </a:r>
            <a:r>
              <a:rPr lang="en-US" dirty="0" err="1"/>
              <a:t>nominavi</a:t>
            </a:r>
            <a:r>
              <a:rPr lang="en-US" dirty="0"/>
              <a:t> </a:t>
            </a:r>
            <a:r>
              <a:rPr lang="en-US" dirty="0" err="1"/>
              <a:t>princepes</a:t>
            </a:r>
            <a:r>
              <a:rPr lang="en-US" dirty="0"/>
              <a:t> cu sea.</a:t>
            </a:r>
          </a:p>
          <a:p>
            <a:pPr lvl="2"/>
            <a:r>
              <a:rPr lang="en-US" dirty="0" err="1"/>
              <a:t>Nonumy</a:t>
            </a:r>
            <a:r>
              <a:rPr lang="en-US" dirty="0"/>
              <a:t> </a:t>
            </a:r>
            <a:r>
              <a:rPr lang="en-US" dirty="0" err="1"/>
              <a:t>vulputate</a:t>
            </a:r>
            <a:r>
              <a:rPr lang="en-US" dirty="0"/>
              <a:t> </a:t>
            </a:r>
            <a:r>
              <a:rPr lang="en-US" dirty="0" err="1"/>
              <a:t>elaboratet</a:t>
            </a:r>
            <a:r>
              <a:rPr lang="en-US" dirty="0"/>
              <a:t> et pro, lorem option has id.</a:t>
            </a:r>
          </a:p>
          <a:p>
            <a:pPr lvl="3"/>
            <a:r>
              <a:rPr lang="en-US" dirty="0"/>
              <a:t>Sit in </a:t>
            </a:r>
            <a:r>
              <a:rPr lang="en-US" dirty="0" err="1"/>
              <a:t>movet</a:t>
            </a:r>
            <a:r>
              <a:rPr lang="en-US" dirty="0"/>
              <a:t> </a:t>
            </a:r>
            <a:r>
              <a:rPr lang="en-US" dirty="0" err="1"/>
              <a:t>iriure</a:t>
            </a:r>
            <a:r>
              <a:rPr lang="en-US" dirty="0"/>
              <a:t> </a:t>
            </a:r>
            <a:r>
              <a:rPr lang="en-US" dirty="0" err="1"/>
              <a:t>mentitum</a:t>
            </a:r>
            <a:r>
              <a:rPr lang="en-US" dirty="0"/>
              <a:t>, cum in </a:t>
            </a:r>
            <a:r>
              <a:rPr lang="en-US" dirty="0" err="1"/>
              <a:t>unum</a:t>
            </a:r>
            <a:r>
              <a:rPr lang="en-US" dirty="0"/>
              <a:t> </a:t>
            </a:r>
            <a:r>
              <a:rPr lang="en-US" dirty="0" err="1"/>
              <a:t>indoctum</a:t>
            </a:r>
            <a:r>
              <a:rPr lang="en-US" dirty="0"/>
              <a:t> </a:t>
            </a:r>
            <a:r>
              <a:rPr lang="en-US" dirty="0" err="1"/>
              <a:t>urbanitas</a:t>
            </a:r>
            <a:r>
              <a:rPr lang="en-US" dirty="0"/>
              <a:t>, at sed </a:t>
            </a:r>
            <a:r>
              <a:rPr lang="en-US" dirty="0" err="1"/>
              <a:t>assum</a:t>
            </a:r>
            <a:r>
              <a:rPr lang="en-US" dirty="0"/>
              <a:t> </a:t>
            </a:r>
            <a:r>
              <a:rPr lang="en-US" dirty="0" err="1"/>
              <a:t>paulo</a:t>
            </a:r>
            <a:r>
              <a:rPr lang="en-US" dirty="0"/>
              <a:t> commune.</a:t>
            </a:r>
          </a:p>
          <a:p>
            <a:pPr lvl="4"/>
            <a:r>
              <a:rPr lang="en-US" dirty="0" err="1"/>
              <a:t>Nibh</a:t>
            </a:r>
            <a:r>
              <a:rPr lang="en-US" dirty="0"/>
              <a:t> </a:t>
            </a:r>
            <a:r>
              <a:rPr lang="en-US" dirty="0" err="1"/>
              <a:t>adipiscing</a:t>
            </a:r>
            <a:r>
              <a:rPr lang="en-US" dirty="0"/>
              <a:t> cu sed, </a:t>
            </a:r>
            <a:r>
              <a:rPr lang="en-US" dirty="0" err="1"/>
              <a:t>suas</a:t>
            </a:r>
            <a:r>
              <a:rPr lang="en-US" dirty="0"/>
              <a:t> </a:t>
            </a:r>
            <a:r>
              <a:rPr lang="en-US" dirty="0" err="1"/>
              <a:t>docendi</a:t>
            </a:r>
            <a:r>
              <a:rPr lang="en-US" dirty="0"/>
              <a:t> </a:t>
            </a:r>
            <a:r>
              <a:rPr lang="en-US" dirty="0" err="1"/>
              <a:t>assueverit</a:t>
            </a:r>
            <a:r>
              <a:rPr lang="en-US" dirty="0"/>
              <a:t> </a:t>
            </a:r>
            <a:r>
              <a:rPr lang="en-US" dirty="0" err="1"/>
              <a:t>te</a:t>
            </a:r>
            <a:r>
              <a:rPr lang="en-US" dirty="0"/>
              <a:t> per.</a:t>
            </a:r>
          </a:p>
        </p:txBody>
      </p:sp>
      <p:sp>
        <p:nvSpPr>
          <p:cNvPr id="14" name="Picture Placeholder 13">
            <a:extLst>
              <a:ext uri="{FF2B5EF4-FFF2-40B4-BE49-F238E27FC236}">
                <a16:creationId xmlns:a16="http://schemas.microsoft.com/office/drawing/2014/main" id="{39EC991C-B24D-468E-A61E-17174036E80C}"/>
              </a:ext>
            </a:extLst>
          </p:cNvPr>
          <p:cNvSpPr>
            <a:spLocks noGrp="1"/>
          </p:cNvSpPr>
          <p:nvPr>
            <p:ph type="pic" sz="quarter" idx="13"/>
          </p:nvPr>
        </p:nvSpPr>
        <p:spPr>
          <a:xfrm>
            <a:off x="6165129" y="0"/>
            <a:ext cx="6087097" cy="6858000"/>
          </a:xfrm>
          <a:solidFill>
            <a:schemeClr val="bg1"/>
          </a:solidFill>
          <a:scene3d>
            <a:camera prst="orthographicFront">
              <a:rot lat="0" lon="0" rev="0"/>
            </a:camera>
            <a:lightRig rig="threePt" dir="t"/>
          </a:scene3d>
        </p:spPr>
        <p:txBody>
          <a:bodyPr/>
          <a:lstStyle>
            <a:lvl1pPr marL="0" indent="0" algn="r">
              <a:buNone/>
              <a:defRPr/>
            </a:lvl1pPr>
          </a:lstStyle>
          <a:p>
            <a:endParaRPr lang="en-US" dirty="0"/>
          </a:p>
        </p:txBody>
      </p:sp>
      <p:pic>
        <p:nvPicPr>
          <p:cNvPr id="7" name="Picture 6">
            <a:extLst>
              <a:ext uri="{FF2B5EF4-FFF2-40B4-BE49-F238E27FC236}">
                <a16:creationId xmlns:a16="http://schemas.microsoft.com/office/drawing/2014/main" id="{A67D278B-5DFD-F74F-87F1-EE3A86762A90}"/>
              </a:ext>
            </a:extLst>
          </p:cNvPr>
          <p:cNvPicPr>
            <a:picLocks/>
          </p:cNvPicPr>
          <p:nvPr userDrawn="1"/>
        </p:nvPicPr>
        <p:blipFill>
          <a:blip r:embed="rId4">
            <a:lum bright="70000" contrast="-70000"/>
          </a:blip>
          <a:stretch>
            <a:fillRect/>
          </a:stretch>
        </p:blipFill>
        <p:spPr>
          <a:xfrm>
            <a:off x="248226" y="6336792"/>
            <a:ext cx="466344" cy="365760"/>
          </a:xfrm>
          <a:prstGeom prst="rect">
            <a:avLst/>
          </a:prstGeom>
        </p:spPr>
      </p:pic>
    </p:spTree>
    <p:extLst>
      <p:ext uri="{BB962C8B-B14F-4D97-AF65-F5344CB8AC3E}">
        <p14:creationId xmlns:p14="http://schemas.microsoft.com/office/powerpoint/2010/main" val="27403540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77B843-236F-4701-AAA1-881D99B3B2A2}" type="slidenum">
              <a:rPr lang="en-US" smtClean="0"/>
              <a:t>‹#›</a:t>
            </a:fld>
            <a:endParaRPr lang="en-US"/>
          </a:p>
        </p:txBody>
      </p:sp>
      <p:pic>
        <p:nvPicPr>
          <p:cNvPr id="10" name="Picture 9">
            <a:extLst>
              <a:ext uri="{FF2B5EF4-FFF2-40B4-BE49-F238E27FC236}">
                <a16:creationId xmlns:a16="http://schemas.microsoft.com/office/drawing/2014/main" id="{1C58B6D6-77B5-4B4A-B233-B5BF6134069B}"/>
              </a:ext>
            </a:extLst>
          </p:cNvPr>
          <p:cNvPicPr>
            <a:picLocks/>
          </p:cNvPicPr>
          <p:nvPr userDrawn="1"/>
        </p:nvPicPr>
        <p:blipFill>
          <a:blip r:embed="rId3">
            <a:lum bright="70000" contrast="-70000"/>
          </a:blip>
          <a:stretch>
            <a:fillRect/>
          </a:stretch>
        </p:blipFill>
        <p:spPr>
          <a:xfrm>
            <a:off x="248226" y="6336792"/>
            <a:ext cx="466344" cy="365760"/>
          </a:xfrm>
          <a:prstGeom prst="rect">
            <a:avLst/>
          </a:prstGeom>
        </p:spPr>
      </p:pic>
    </p:spTree>
    <p:extLst>
      <p:ext uri="{BB962C8B-B14F-4D97-AF65-F5344CB8AC3E}">
        <p14:creationId xmlns:p14="http://schemas.microsoft.com/office/powerpoint/2010/main" val="2111410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77B843-236F-4701-AAA1-881D99B3B2A2}" type="slidenum">
              <a:rPr lang="en-US" smtClean="0"/>
              <a:t>‹#›</a:t>
            </a:fld>
            <a:endParaRPr lang="en-US"/>
          </a:p>
        </p:txBody>
      </p:sp>
    </p:spTree>
    <p:extLst>
      <p:ext uri="{BB962C8B-B14F-4D97-AF65-F5344CB8AC3E}">
        <p14:creationId xmlns:p14="http://schemas.microsoft.com/office/powerpoint/2010/main" val="557198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77B843-236F-4701-AAA1-881D99B3B2A2}" type="slidenum">
              <a:rPr lang="en-US" smtClean="0"/>
              <a:t>‹#›</a:t>
            </a:fld>
            <a:endParaRPr lang="en-US"/>
          </a:p>
        </p:txBody>
      </p:sp>
      <p:pic>
        <p:nvPicPr>
          <p:cNvPr id="10" name="Picture 9">
            <a:extLst>
              <a:ext uri="{FF2B5EF4-FFF2-40B4-BE49-F238E27FC236}">
                <a16:creationId xmlns:a16="http://schemas.microsoft.com/office/drawing/2014/main" id="{1C58B6D6-77B5-4B4A-B233-B5BF6134069B}"/>
              </a:ext>
            </a:extLst>
          </p:cNvPr>
          <p:cNvPicPr>
            <a:picLocks/>
          </p:cNvPicPr>
          <p:nvPr userDrawn="1"/>
        </p:nvPicPr>
        <p:blipFill>
          <a:blip r:embed="rId3">
            <a:lum bright="70000" contrast="-70000"/>
          </a:blip>
          <a:stretch>
            <a:fillRect/>
          </a:stretch>
        </p:blipFill>
        <p:spPr>
          <a:xfrm>
            <a:off x="248226" y="6336792"/>
            <a:ext cx="466344" cy="365760"/>
          </a:xfrm>
          <a:prstGeom prst="rect">
            <a:avLst/>
          </a:prstGeom>
        </p:spPr>
      </p:pic>
    </p:spTree>
    <p:extLst>
      <p:ext uri="{BB962C8B-B14F-4D97-AF65-F5344CB8AC3E}">
        <p14:creationId xmlns:p14="http://schemas.microsoft.com/office/powerpoint/2010/main" val="9435075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77B843-236F-4701-AAA1-881D99B3B2A2}" type="slidenum">
              <a:rPr lang="en-US" smtClean="0"/>
              <a:t>‹#›</a:t>
            </a:fld>
            <a:endParaRPr lang="en-US"/>
          </a:p>
        </p:txBody>
      </p:sp>
      <p:pic>
        <p:nvPicPr>
          <p:cNvPr id="8" name="Picture 7">
            <a:extLst>
              <a:ext uri="{FF2B5EF4-FFF2-40B4-BE49-F238E27FC236}">
                <a16:creationId xmlns:a16="http://schemas.microsoft.com/office/drawing/2014/main" id="{6BC3ACAB-13DB-B049-9E6E-DE62984E6546}"/>
              </a:ext>
            </a:extLst>
          </p:cNvPr>
          <p:cNvPicPr>
            <a:picLocks/>
          </p:cNvPicPr>
          <p:nvPr userDrawn="1"/>
        </p:nvPicPr>
        <p:blipFill>
          <a:blip r:embed="rId3">
            <a:lum bright="70000" contrast="-70000"/>
          </a:blip>
          <a:stretch>
            <a:fillRect/>
          </a:stretch>
        </p:blipFill>
        <p:spPr>
          <a:xfrm>
            <a:off x="248226" y="6336792"/>
            <a:ext cx="466344" cy="365760"/>
          </a:xfrm>
          <a:prstGeom prst="rect">
            <a:avLst/>
          </a:prstGeom>
        </p:spPr>
      </p:pic>
    </p:spTree>
    <p:extLst>
      <p:ext uri="{BB962C8B-B14F-4D97-AF65-F5344CB8AC3E}">
        <p14:creationId xmlns:p14="http://schemas.microsoft.com/office/powerpoint/2010/main" val="41037848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77B843-236F-4701-AAA1-881D99B3B2A2}" type="slidenum">
              <a:rPr lang="en-US" smtClean="0"/>
              <a:t>‹#›</a:t>
            </a:fld>
            <a:endParaRPr lang="en-US"/>
          </a:p>
        </p:txBody>
      </p:sp>
      <p:pic>
        <p:nvPicPr>
          <p:cNvPr id="8" name="Picture 7">
            <a:extLst>
              <a:ext uri="{FF2B5EF4-FFF2-40B4-BE49-F238E27FC236}">
                <a16:creationId xmlns:a16="http://schemas.microsoft.com/office/drawing/2014/main" id="{6BC3ACAB-13DB-B049-9E6E-DE62984E6546}"/>
              </a:ext>
            </a:extLst>
          </p:cNvPr>
          <p:cNvPicPr>
            <a:picLocks/>
          </p:cNvPicPr>
          <p:nvPr userDrawn="1"/>
        </p:nvPicPr>
        <p:blipFill>
          <a:blip r:embed="rId3">
            <a:lum bright="70000" contrast="-70000"/>
          </a:blip>
          <a:stretch>
            <a:fillRect/>
          </a:stretch>
        </p:blipFill>
        <p:spPr>
          <a:xfrm>
            <a:off x="248226" y="6336792"/>
            <a:ext cx="466344" cy="365760"/>
          </a:xfrm>
          <a:prstGeom prst="rect">
            <a:avLst/>
          </a:prstGeom>
        </p:spPr>
      </p:pic>
    </p:spTree>
    <p:extLst>
      <p:ext uri="{BB962C8B-B14F-4D97-AF65-F5344CB8AC3E}">
        <p14:creationId xmlns:p14="http://schemas.microsoft.com/office/powerpoint/2010/main" val="28188032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P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AD78793-F68F-4B38-90EB-C5A02593F81F}"/>
              </a:ext>
            </a:extLst>
          </p:cNvPr>
          <p:cNvPicPr>
            <a:picLocks noChangeAspect="1"/>
          </p:cNvPicPr>
          <p:nvPr userDrawn="1"/>
        </p:nvPicPr>
        <p:blipFill>
          <a:blip r:embed="rId2"/>
          <a:stretch>
            <a:fillRect/>
          </a:stretch>
        </p:blipFill>
        <p:spPr>
          <a:xfrm>
            <a:off x="0" y="1117617"/>
            <a:ext cx="4951603" cy="51185"/>
          </a:xfrm>
          <a:prstGeom prst="rect">
            <a:avLst/>
          </a:prstGeom>
        </p:spPr>
      </p:pic>
      <p:sp>
        <p:nvSpPr>
          <p:cNvPr id="12" name="Text Placeholder 14">
            <a:extLst>
              <a:ext uri="{FF2B5EF4-FFF2-40B4-BE49-F238E27FC236}">
                <a16:creationId xmlns:a16="http://schemas.microsoft.com/office/drawing/2014/main" id="{19062B98-6AB6-48E6-98CC-21BBBF93507A}"/>
              </a:ext>
            </a:extLst>
          </p:cNvPr>
          <p:cNvSpPr>
            <a:spLocks noGrp="1"/>
          </p:cNvSpPr>
          <p:nvPr>
            <p:ph type="body" sz="quarter" idx="11" hasCustomPrompt="1"/>
          </p:nvPr>
        </p:nvSpPr>
        <p:spPr>
          <a:xfrm>
            <a:off x="876316" y="458068"/>
            <a:ext cx="5261723" cy="877887"/>
          </a:xfrm>
        </p:spPr>
        <p:txBody>
          <a:bodyPr>
            <a:normAutofit/>
          </a:bodyPr>
          <a:lstStyle>
            <a:lvl1pPr marL="0" indent="0">
              <a:buNone/>
              <a:defRPr sz="2800" b="1" baseline="0">
                <a:solidFill>
                  <a:srgbClr val="143157"/>
                </a:solidFill>
                <a:latin typeface="+mj-lt"/>
              </a:defRPr>
            </a:lvl1pPr>
          </a:lstStyle>
          <a:p>
            <a:pPr lvl="0"/>
            <a:r>
              <a:rPr lang="en-US" dirty="0"/>
              <a:t>Text Page</a:t>
            </a:r>
          </a:p>
        </p:txBody>
      </p:sp>
      <p:sp>
        <p:nvSpPr>
          <p:cNvPr id="13" name="Text Placeholder 11">
            <a:extLst>
              <a:ext uri="{FF2B5EF4-FFF2-40B4-BE49-F238E27FC236}">
                <a16:creationId xmlns:a16="http://schemas.microsoft.com/office/drawing/2014/main" id="{6E336ADC-6677-4543-9B74-CDDC9268095F}"/>
              </a:ext>
            </a:extLst>
          </p:cNvPr>
          <p:cNvSpPr>
            <a:spLocks noGrp="1"/>
          </p:cNvSpPr>
          <p:nvPr>
            <p:ph type="body" sz="quarter" idx="12" hasCustomPrompt="1"/>
          </p:nvPr>
        </p:nvSpPr>
        <p:spPr>
          <a:xfrm>
            <a:off x="876316" y="1347444"/>
            <a:ext cx="8461095" cy="4594225"/>
          </a:xfrm>
        </p:spPr>
        <p:txBody>
          <a:bodyPr/>
          <a:lstStyle>
            <a:lvl1pPr>
              <a:defRPr sz="2400">
                <a:solidFill>
                  <a:schemeClr val="bg1">
                    <a:lumMod val="50000"/>
                  </a:schemeClr>
                </a:solidFill>
              </a:defRPr>
            </a:lvl1pPr>
            <a:lvl2pPr>
              <a:defRPr sz="2000">
                <a:solidFill>
                  <a:schemeClr val="bg1">
                    <a:lumMod val="50000"/>
                  </a:schemeClr>
                </a:solidFill>
              </a:defRPr>
            </a:lvl2pPr>
            <a:lvl3pPr>
              <a:defRPr sz="1600">
                <a:solidFill>
                  <a:schemeClr val="bg1">
                    <a:lumMod val="50000"/>
                  </a:schemeClr>
                </a:solidFill>
              </a:defRPr>
            </a:lvl3pPr>
            <a:lvl4pPr>
              <a:defRPr sz="1400">
                <a:solidFill>
                  <a:schemeClr val="bg1">
                    <a:lumMod val="50000"/>
                  </a:schemeClr>
                </a:solidFill>
              </a:defRPr>
            </a:lvl4pPr>
            <a:lvl5pPr>
              <a:defRPr sz="1400">
                <a:solidFill>
                  <a:schemeClr val="bg1">
                    <a:lumMod val="50000"/>
                  </a:schemeClr>
                </a:solidFill>
              </a:defRPr>
            </a:lvl5pPr>
          </a:lstStyle>
          <a:p>
            <a:pPr lvl="0"/>
            <a:r>
              <a:rPr lang="en-US" dirty="0" err="1"/>
              <a:t>Veniam</a:t>
            </a:r>
            <a:r>
              <a:rPr lang="en-US" dirty="0"/>
              <a:t> </a:t>
            </a:r>
            <a:r>
              <a:rPr lang="en-US" dirty="0" err="1"/>
              <a:t>offendit</a:t>
            </a:r>
            <a:r>
              <a:rPr lang="en-US" dirty="0"/>
              <a:t> </a:t>
            </a:r>
            <a:r>
              <a:rPr lang="en-US" dirty="0" err="1"/>
              <a:t>ea</a:t>
            </a:r>
            <a:r>
              <a:rPr lang="en-US" dirty="0"/>
              <a:t> cum, stet </a:t>
            </a:r>
            <a:r>
              <a:rPr lang="en-US" dirty="0" err="1"/>
              <a:t>omnesque</a:t>
            </a:r>
            <a:r>
              <a:rPr lang="en-US" dirty="0"/>
              <a:t> </a:t>
            </a:r>
            <a:r>
              <a:rPr lang="en-US" dirty="0" err="1"/>
              <a:t>forensibus</a:t>
            </a:r>
            <a:r>
              <a:rPr lang="en-US" dirty="0"/>
              <a:t> ex sed.</a:t>
            </a:r>
          </a:p>
          <a:p>
            <a:pPr lvl="1"/>
            <a:r>
              <a:rPr lang="en-US" dirty="0"/>
              <a:t>Ex </a:t>
            </a:r>
            <a:r>
              <a:rPr lang="en-US" dirty="0" err="1"/>
              <a:t>legere</a:t>
            </a:r>
            <a:r>
              <a:rPr lang="en-US" dirty="0"/>
              <a:t> </a:t>
            </a:r>
            <a:r>
              <a:rPr lang="en-US" dirty="0" err="1"/>
              <a:t>alternum</a:t>
            </a:r>
            <a:r>
              <a:rPr lang="en-US" dirty="0"/>
              <a:t> </a:t>
            </a:r>
            <a:r>
              <a:rPr lang="en-US" dirty="0" err="1"/>
              <a:t>vulputate</a:t>
            </a:r>
            <a:r>
              <a:rPr lang="en-US" dirty="0"/>
              <a:t> </a:t>
            </a:r>
            <a:r>
              <a:rPr lang="en-US" dirty="0" err="1"/>
              <a:t>usu</a:t>
            </a:r>
            <a:r>
              <a:rPr lang="en-US" dirty="0"/>
              <a:t>, </a:t>
            </a:r>
            <a:r>
              <a:rPr lang="en-US" dirty="0" err="1"/>
              <a:t>nominavi</a:t>
            </a:r>
            <a:r>
              <a:rPr lang="en-US" dirty="0"/>
              <a:t> </a:t>
            </a:r>
            <a:r>
              <a:rPr lang="en-US" dirty="0" err="1"/>
              <a:t>princepes</a:t>
            </a:r>
            <a:r>
              <a:rPr lang="en-US" dirty="0"/>
              <a:t> cu sea.</a:t>
            </a:r>
          </a:p>
          <a:p>
            <a:pPr lvl="2"/>
            <a:r>
              <a:rPr lang="en-US" dirty="0" err="1"/>
              <a:t>Nonumy</a:t>
            </a:r>
            <a:r>
              <a:rPr lang="en-US" dirty="0"/>
              <a:t> </a:t>
            </a:r>
            <a:r>
              <a:rPr lang="en-US" dirty="0" err="1"/>
              <a:t>vulputate</a:t>
            </a:r>
            <a:r>
              <a:rPr lang="en-US" dirty="0"/>
              <a:t> </a:t>
            </a:r>
            <a:r>
              <a:rPr lang="en-US" dirty="0" err="1"/>
              <a:t>elaboratet</a:t>
            </a:r>
            <a:r>
              <a:rPr lang="en-US" dirty="0"/>
              <a:t> et pro, lorem option has id.</a:t>
            </a:r>
          </a:p>
          <a:p>
            <a:pPr lvl="3"/>
            <a:r>
              <a:rPr lang="en-US" dirty="0"/>
              <a:t>Sit in </a:t>
            </a:r>
            <a:r>
              <a:rPr lang="en-US" dirty="0" err="1"/>
              <a:t>movet</a:t>
            </a:r>
            <a:r>
              <a:rPr lang="en-US" dirty="0"/>
              <a:t> </a:t>
            </a:r>
            <a:r>
              <a:rPr lang="en-US" dirty="0" err="1"/>
              <a:t>iriure</a:t>
            </a:r>
            <a:r>
              <a:rPr lang="en-US" dirty="0"/>
              <a:t> </a:t>
            </a:r>
            <a:r>
              <a:rPr lang="en-US" dirty="0" err="1"/>
              <a:t>mentitum</a:t>
            </a:r>
            <a:r>
              <a:rPr lang="en-US" dirty="0"/>
              <a:t>, cum in </a:t>
            </a:r>
            <a:r>
              <a:rPr lang="en-US" dirty="0" err="1"/>
              <a:t>unum</a:t>
            </a:r>
            <a:r>
              <a:rPr lang="en-US" dirty="0"/>
              <a:t> </a:t>
            </a:r>
            <a:r>
              <a:rPr lang="en-US" dirty="0" err="1"/>
              <a:t>indoctum</a:t>
            </a:r>
            <a:r>
              <a:rPr lang="en-US" dirty="0"/>
              <a:t> </a:t>
            </a:r>
            <a:r>
              <a:rPr lang="en-US" dirty="0" err="1"/>
              <a:t>urbanitas</a:t>
            </a:r>
            <a:r>
              <a:rPr lang="en-US" dirty="0"/>
              <a:t>, at sed </a:t>
            </a:r>
            <a:r>
              <a:rPr lang="en-US" dirty="0" err="1"/>
              <a:t>assum</a:t>
            </a:r>
            <a:r>
              <a:rPr lang="en-US" dirty="0"/>
              <a:t> </a:t>
            </a:r>
            <a:r>
              <a:rPr lang="en-US" dirty="0" err="1"/>
              <a:t>paulo</a:t>
            </a:r>
            <a:r>
              <a:rPr lang="en-US" dirty="0"/>
              <a:t> commune.</a:t>
            </a:r>
          </a:p>
          <a:p>
            <a:pPr lvl="4"/>
            <a:r>
              <a:rPr lang="en-US" dirty="0" err="1"/>
              <a:t>Nibh</a:t>
            </a:r>
            <a:r>
              <a:rPr lang="en-US" dirty="0"/>
              <a:t> </a:t>
            </a:r>
            <a:r>
              <a:rPr lang="en-US" dirty="0" err="1"/>
              <a:t>adipiscing</a:t>
            </a:r>
            <a:r>
              <a:rPr lang="en-US" dirty="0"/>
              <a:t> cu sed, </a:t>
            </a:r>
            <a:r>
              <a:rPr lang="en-US" dirty="0" err="1"/>
              <a:t>suas</a:t>
            </a:r>
            <a:r>
              <a:rPr lang="en-US" dirty="0"/>
              <a:t> </a:t>
            </a:r>
            <a:r>
              <a:rPr lang="en-US" dirty="0" err="1"/>
              <a:t>docendi</a:t>
            </a:r>
            <a:r>
              <a:rPr lang="en-US" dirty="0"/>
              <a:t> </a:t>
            </a:r>
            <a:r>
              <a:rPr lang="en-US" dirty="0" err="1"/>
              <a:t>assueverit</a:t>
            </a:r>
            <a:r>
              <a:rPr lang="en-US" dirty="0"/>
              <a:t> </a:t>
            </a:r>
            <a:r>
              <a:rPr lang="en-US" dirty="0" err="1"/>
              <a:t>te</a:t>
            </a:r>
            <a:r>
              <a:rPr lang="en-US" dirty="0"/>
              <a:t> per.</a:t>
            </a:r>
          </a:p>
        </p:txBody>
      </p:sp>
      <p:pic>
        <p:nvPicPr>
          <p:cNvPr id="8" name="Picture 7">
            <a:extLst>
              <a:ext uri="{FF2B5EF4-FFF2-40B4-BE49-F238E27FC236}">
                <a16:creationId xmlns:a16="http://schemas.microsoft.com/office/drawing/2014/main" id="{697438A9-A84E-7B4E-B3CB-C46A7AF17F31}"/>
              </a:ext>
            </a:extLst>
          </p:cNvPr>
          <p:cNvPicPr>
            <a:picLocks noChangeAspect="1"/>
          </p:cNvPicPr>
          <p:nvPr userDrawn="1"/>
        </p:nvPicPr>
        <p:blipFill>
          <a:blip r:embed="rId3"/>
          <a:stretch>
            <a:fillRect/>
          </a:stretch>
        </p:blipFill>
        <p:spPr>
          <a:xfrm>
            <a:off x="250679" y="6336792"/>
            <a:ext cx="463891" cy="365760"/>
          </a:xfrm>
          <a:prstGeom prst="rect">
            <a:avLst/>
          </a:prstGeom>
        </p:spPr>
      </p:pic>
    </p:spTree>
    <p:extLst>
      <p:ext uri="{BB962C8B-B14F-4D97-AF65-F5344CB8AC3E}">
        <p14:creationId xmlns:p14="http://schemas.microsoft.com/office/powerpoint/2010/main" val="34654562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Pag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ACCA2E5-982A-40DD-BF96-42DB250DD647}"/>
              </a:ext>
            </a:extLst>
          </p:cNvPr>
          <p:cNvSpPr/>
          <p:nvPr userDrawn="1"/>
        </p:nvSpPr>
        <p:spPr>
          <a:xfrm>
            <a:off x="8751094" y="3429000"/>
            <a:ext cx="3428999" cy="3428999"/>
          </a:xfrm>
          <a:prstGeom prst="rect">
            <a:avLst/>
          </a:prstGeom>
          <a:solidFill>
            <a:srgbClr val="14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a typeface="Vitesse Light" charset="0"/>
              <a:cs typeface="Vitesse Light" charset="0"/>
            </a:endParaRPr>
          </a:p>
        </p:txBody>
      </p:sp>
      <p:pic>
        <p:nvPicPr>
          <p:cNvPr id="6" name="Picture 5">
            <a:extLst>
              <a:ext uri="{FF2B5EF4-FFF2-40B4-BE49-F238E27FC236}">
                <a16:creationId xmlns:a16="http://schemas.microsoft.com/office/drawing/2014/main" id="{6719A93C-7889-4DB1-B44C-3AF7B9FEC5F3}"/>
              </a:ext>
            </a:extLst>
          </p:cNvPr>
          <p:cNvPicPr>
            <a:picLocks noChangeAspect="1"/>
          </p:cNvPicPr>
          <p:nvPr userDrawn="1"/>
        </p:nvPicPr>
        <p:blipFill>
          <a:blip r:embed="rId2"/>
          <a:stretch>
            <a:fillRect/>
          </a:stretch>
        </p:blipFill>
        <p:spPr>
          <a:xfrm>
            <a:off x="-798057" y="4546618"/>
            <a:ext cx="4951603" cy="51185"/>
          </a:xfrm>
          <a:prstGeom prst="rect">
            <a:avLst/>
          </a:prstGeom>
        </p:spPr>
      </p:pic>
      <p:sp>
        <p:nvSpPr>
          <p:cNvPr id="10" name="Text Placeholder 14">
            <a:extLst>
              <a:ext uri="{FF2B5EF4-FFF2-40B4-BE49-F238E27FC236}">
                <a16:creationId xmlns:a16="http://schemas.microsoft.com/office/drawing/2014/main" id="{4CEB750A-4971-426D-BB42-199A2D49C0E7}"/>
              </a:ext>
            </a:extLst>
          </p:cNvPr>
          <p:cNvSpPr>
            <a:spLocks noGrp="1"/>
          </p:cNvSpPr>
          <p:nvPr>
            <p:ph type="body" sz="quarter" idx="11" hasCustomPrompt="1"/>
          </p:nvPr>
        </p:nvSpPr>
        <p:spPr>
          <a:xfrm>
            <a:off x="1076228" y="3903566"/>
            <a:ext cx="5261723" cy="877887"/>
          </a:xfrm>
        </p:spPr>
        <p:txBody>
          <a:bodyPr>
            <a:normAutofit/>
          </a:bodyPr>
          <a:lstStyle>
            <a:lvl1pPr marL="0" indent="0">
              <a:buNone/>
              <a:defRPr sz="2800" b="1" baseline="0">
                <a:solidFill>
                  <a:srgbClr val="143157"/>
                </a:solidFill>
                <a:latin typeface="+mj-lt"/>
              </a:defRPr>
            </a:lvl1pPr>
          </a:lstStyle>
          <a:p>
            <a:pPr lvl="0"/>
            <a:r>
              <a:rPr lang="en-US" dirty="0"/>
              <a:t>Photo Page</a:t>
            </a:r>
          </a:p>
        </p:txBody>
      </p:sp>
      <p:sp>
        <p:nvSpPr>
          <p:cNvPr id="11" name="Text Placeholder 11">
            <a:extLst>
              <a:ext uri="{FF2B5EF4-FFF2-40B4-BE49-F238E27FC236}">
                <a16:creationId xmlns:a16="http://schemas.microsoft.com/office/drawing/2014/main" id="{0C4E94FF-0745-451B-99A7-2B7C53F34A37}"/>
              </a:ext>
            </a:extLst>
          </p:cNvPr>
          <p:cNvSpPr>
            <a:spLocks noGrp="1"/>
          </p:cNvSpPr>
          <p:nvPr>
            <p:ph type="body" sz="quarter" idx="12" hasCustomPrompt="1"/>
          </p:nvPr>
        </p:nvSpPr>
        <p:spPr>
          <a:xfrm>
            <a:off x="1076228" y="4788273"/>
            <a:ext cx="6993115" cy="1395711"/>
          </a:xfrm>
        </p:spPr>
        <p:txBody>
          <a:bodyPr/>
          <a:lstStyle>
            <a:lvl1pPr>
              <a:defRPr sz="2400">
                <a:solidFill>
                  <a:schemeClr val="bg1">
                    <a:lumMod val="50000"/>
                  </a:schemeClr>
                </a:solidFill>
              </a:defRPr>
            </a:lvl1pPr>
            <a:lvl2pPr>
              <a:defRPr sz="2000">
                <a:solidFill>
                  <a:schemeClr val="bg1">
                    <a:lumMod val="50000"/>
                  </a:schemeClr>
                </a:solidFill>
              </a:defRPr>
            </a:lvl2pPr>
            <a:lvl3pPr>
              <a:defRPr sz="1600">
                <a:solidFill>
                  <a:schemeClr val="bg1">
                    <a:lumMod val="50000"/>
                  </a:schemeClr>
                </a:solidFill>
              </a:defRPr>
            </a:lvl3pPr>
            <a:lvl4pPr>
              <a:defRPr sz="1400">
                <a:solidFill>
                  <a:schemeClr val="bg1">
                    <a:lumMod val="50000"/>
                  </a:schemeClr>
                </a:solidFill>
              </a:defRPr>
            </a:lvl4pPr>
            <a:lvl5pPr>
              <a:defRPr sz="1400">
                <a:solidFill>
                  <a:schemeClr val="bg1">
                    <a:lumMod val="50000"/>
                  </a:schemeClr>
                </a:solidFill>
              </a:defRPr>
            </a:lvl5pPr>
          </a:lstStyle>
          <a:p>
            <a:pPr lvl="0"/>
            <a:r>
              <a:rPr lang="en-US" dirty="0" err="1"/>
              <a:t>Veniam</a:t>
            </a:r>
            <a:r>
              <a:rPr lang="en-US" dirty="0"/>
              <a:t> </a:t>
            </a:r>
            <a:r>
              <a:rPr lang="en-US" dirty="0" err="1"/>
              <a:t>offendit</a:t>
            </a:r>
            <a:r>
              <a:rPr lang="en-US" dirty="0"/>
              <a:t> </a:t>
            </a:r>
            <a:r>
              <a:rPr lang="en-US" dirty="0" err="1"/>
              <a:t>ea</a:t>
            </a:r>
            <a:r>
              <a:rPr lang="en-US" dirty="0"/>
              <a:t> cum, stet </a:t>
            </a:r>
            <a:r>
              <a:rPr lang="en-US" dirty="0" err="1"/>
              <a:t>omnesque</a:t>
            </a:r>
            <a:r>
              <a:rPr lang="en-US" dirty="0"/>
              <a:t> </a:t>
            </a:r>
            <a:r>
              <a:rPr lang="en-US" dirty="0" err="1"/>
              <a:t>forensibus</a:t>
            </a:r>
            <a:r>
              <a:rPr lang="en-US" dirty="0"/>
              <a:t> ex sed.</a:t>
            </a:r>
          </a:p>
          <a:p>
            <a:pPr lvl="1"/>
            <a:r>
              <a:rPr lang="en-US" dirty="0"/>
              <a:t>Ex </a:t>
            </a:r>
            <a:r>
              <a:rPr lang="en-US" dirty="0" err="1"/>
              <a:t>legere</a:t>
            </a:r>
            <a:r>
              <a:rPr lang="en-US" dirty="0"/>
              <a:t> </a:t>
            </a:r>
            <a:r>
              <a:rPr lang="en-US" dirty="0" err="1"/>
              <a:t>alternum</a:t>
            </a:r>
            <a:r>
              <a:rPr lang="en-US" dirty="0"/>
              <a:t> </a:t>
            </a:r>
            <a:r>
              <a:rPr lang="en-US" dirty="0" err="1"/>
              <a:t>vulputate</a:t>
            </a:r>
            <a:r>
              <a:rPr lang="en-US" dirty="0"/>
              <a:t> </a:t>
            </a:r>
            <a:r>
              <a:rPr lang="en-US" dirty="0" err="1"/>
              <a:t>usu</a:t>
            </a:r>
            <a:r>
              <a:rPr lang="en-US" dirty="0"/>
              <a:t>, </a:t>
            </a:r>
            <a:r>
              <a:rPr lang="en-US" dirty="0" err="1"/>
              <a:t>nominavi</a:t>
            </a:r>
            <a:r>
              <a:rPr lang="en-US" dirty="0"/>
              <a:t> </a:t>
            </a:r>
            <a:r>
              <a:rPr lang="en-US" dirty="0" err="1"/>
              <a:t>princepes</a:t>
            </a:r>
            <a:r>
              <a:rPr lang="en-US" dirty="0"/>
              <a:t> cu sea.</a:t>
            </a:r>
          </a:p>
        </p:txBody>
      </p:sp>
      <p:sp>
        <p:nvSpPr>
          <p:cNvPr id="13" name="Picture Placeholder 12">
            <a:extLst>
              <a:ext uri="{FF2B5EF4-FFF2-40B4-BE49-F238E27FC236}">
                <a16:creationId xmlns:a16="http://schemas.microsoft.com/office/drawing/2014/main" id="{1336DA81-F26E-4703-85DD-47E2FCA2D5E7}"/>
              </a:ext>
            </a:extLst>
          </p:cNvPr>
          <p:cNvSpPr>
            <a:spLocks noGrp="1"/>
          </p:cNvSpPr>
          <p:nvPr>
            <p:ph type="pic" sz="quarter" idx="13"/>
          </p:nvPr>
        </p:nvSpPr>
        <p:spPr>
          <a:xfrm>
            <a:off x="0" y="0"/>
            <a:ext cx="12192000" cy="3429000"/>
          </a:xfrm>
        </p:spPr>
        <p:txBody>
          <a:bodyPr/>
          <a:lstStyle>
            <a:lvl1pPr marL="0" indent="0" algn="ctr">
              <a:buNone/>
              <a:defRPr/>
            </a:lvl1pPr>
          </a:lstStyle>
          <a:p>
            <a:endParaRPr lang="en-US" dirty="0"/>
          </a:p>
        </p:txBody>
      </p:sp>
      <p:sp>
        <p:nvSpPr>
          <p:cNvPr id="16" name="Text Placeholder 15">
            <a:extLst>
              <a:ext uri="{FF2B5EF4-FFF2-40B4-BE49-F238E27FC236}">
                <a16:creationId xmlns:a16="http://schemas.microsoft.com/office/drawing/2014/main" id="{96847AB5-0DA1-4133-8650-16D999902B0B}"/>
              </a:ext>
            </a:extLst>
          </p:cNvPr>
          <p:cNvSpPr>
            <a:spLocks noGrp="1"/>
          </p:cNvSpPr>
          <p:nvPr>
            <p:ph type="body" sz="quarter" idx="14" hasCustomPrompt="1"/>
          </p:nvPr>
        </p:nvSpPr>
        <p:spPr>
          <a:xfrm>
            <a:off x="9132888" y="4737099"/>
            <a:ext cx="2665412" cy="944735"/>
          </a:xfrm>
        </p:spPr>
        <p:txBody>
          <a:bodyPr>
            <a:normAutofit/>
          </a:bodyPr>
          <a:lstStyle>
            <a:lvl1pPr marL="0" indent="0" algn="ctr">
              <a:buNone/>
              <a:defRPr sz="1800">
                <a:solidFill>
                  <a:schemeClr val="bg1"/>
                </a:solidFill>
              </a:defRPr>
            </a:lvl1pPr>
          </a:lstStyle>
          <a:p>
            <a:pPr lvl="0"/>
            <a:r>
              <a:rPr lang="en-US" dirty="0"/>
              <a:t>Callout, caption, or other body copy here</a:t>
            </a:r>
          </a:p>
        </p:txBody>
      </p:sp>
      <p:grpSp>
        <p:nvGrpSpPr>
          <p:cNvPr id="17" name="Group 4">
            <a:extLst>
              <a:ext uri="{FF2B5EF4-FFF2-40B4-BE49-F238E27FC236}">
                <a16:creationId xmlns:a16="http://schemas.microsoft.com/office/drawing/2014/main" id="{D613D6A5-A435-4F7B-8F85-720BF57647A9}"/>
              </a:ext>
            </a:extLst>
          </p:cNvPr>
          <p:cNvGrpSpPr>
            <a:grpSpLocks noChangeAspect="1"/>
          </p:cNvGrpSpPr>
          <p:nvPr userDrawn="1"/>
        </p:nvGrpSpPr>
        <p:grpSpPr bwMode="auto">
          <a:xfrm rot="16200000">
            <a:off x="7870826" y="3080446"/>
            <a:ext cx="1262063" cy="1262062"/>
            <a:chOff x="4966" y="1915"/>
            <a:chExt cx="795" cy="795"/>
          </a:xfrm>
        </p:grpSpPr>
        <p:sp>
          <p:nvSpPr>
            <p:cNvPr id="18" name="AutoShape 3">
              <a:extLst>
                <a:ext uri="{FF2B5EF4-FFF2-40B4-BE49-F238E27FC236}">
                  <a16:creationId xmlns:a16="http://schemas.microsoft.com/office/drawing/2014/main" id="{8FBA1E78-1695-452C-B470-22D3A9BF66CE}"/>
                </a:ext>
              </a:extLst>
            </p:cNvPr>
            <p:cNvSpPr>
              <a:spLocks noChangeAspect="1" noChangeArrowheads="1" noTextEdit="1"/>
            </p:cNvSpPr>
            <p:nvPr userDrawn="1"/>
          </p:nvSpPr>
          <p:spPr bwMode="auto">
            <a:xfrm>
              <a:off x="4966" y="1923"/>
              <a:ext cx="787" cy="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5">
              <a:extLst>
                <a:ext uri="{FF2B5EF4-FFF2-40B4-BE49-F238E27FC236}">
                  <a16:creationId xmlns:a16="http://schemas.microsoft.com/office/drawing/2014/main" id="{6968B465-C324-4646-AEE0-2931B30DC3EA}"/>
                </a:ext>
              </a:extLst>
            </p:cNvPr>
            <p:cNvSpPr>
              <a:spLocks/>
            </p:cNvSpPr>
            <p:nvPr userDrawn="1"/>
          </p:nvSpPr>
          <p:spPr bwMode="auto">
            <a:xfrm>
              <a:off x="5603" y="2551"/>
              <a:ext cx="158" cy="159"/>
            </a:xfrm>
            <a:custGeom>
              <a:avLst/>
              <a:gdLst>
                <a:gd name="T0" fmla="*/ 0 w 176"/>
                <a:gd name="T1" fmla="*/ 176 h 176"/>
                <a:gd name="T2" fmla="*/ 0 w 176"/>
                <a:gd name="T3" fmla="*/ 176 h 176"/>
                <a:gd name="T4" fmla="*/ 176 w 176"/>
                <a:gd name="T5" fmla="*/ 176 h 176"/>
                <a:gd name="T6" fmla="*/ 176 w 176"/>
                <a:gd name="T7" fmla="*/ 0 h 176"/>
                <a:gd name="T8" fmla="*/ 0 w 176"/>
                <a:gd name="T9" fmla="*/ 176 h 176"/>
              </a:gdLst>
              <a:ahLst/>
              <a:cxnLst>
                <a:cxn ang="0">
                  <a:pos x="T0" y="T1"/>
                </a:cxn>
                <a:cxn ang="0">
                  <a:pos x="T2" y="T3"/>
                </a:cxn>
                <a:cxn ang="0">
                  <a:pos x="T4" y="T5"/>
                </a:cxn>
                <a:cxn ang="0">
                  <a:pos x="T6" y="T7"/>
                </a:cxn>
                <a:cxn ang="0">
                  <a:pos x="T8" y="T9"/>
                </a:cxn>
              </a:cxnLst>
              <a:rect l="0" t="0" r="r" b="b"/>
              <a:pathLst>
                <a:path w="176" h="176">
                  <a:moveTo>
                    <a:pt x="0" y="176"/>
                  </a:moveTo>
                  <a:lnTo>
                    <a:pt x="0" y="176"/>
                  </a:lnTo>
                  <a:lnTo>
                    <a:pt x="176" y="176"/>
                  </a:lnTo>
                  <a:lnTo>
                    <a:pt x="176" y="0"/>
                  </a:lnTo>
                  <a:lnTo>
                    <a:pt x="0" y="176"/>
                  </a:lnTo>
                  <a:close/>
                </a:path>
              </a:pathLst>
            </a:custGeom>
            <a:solidFill>
              <a:srgbClr val="2B1ED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7">
              <a:extLst>
                <a:ext uri="{FF2B5EF4-FFF2-40B4-BE49-F238E27FC236}">
                  <a16:creationId xmlns:a16="http://schemas.microsoft.com/office/drawing/2014/main" id="{68BB86E4-5FDC-4AF5-A63E-1BC33A40D200}"/>
                </a:ext>
              </a:extLst>
            </p:cNvPr>
            <p:cNvSpPr>
              <a:spLocks/>
            </p:cNvSpPr>
            <p:nvPr userDrawn="1"/>
          </p:nvSpPr>
          <p:spPr bwMode="auto">
            <a:xfrm>
              <a:off x="5284" y="2233"/>
              <a:ext cx="477" cy="477"/>
            </a:xfrm>
            <a:custGeom>
              <a:avLst/>
              <a:gdLst>
                <a:gd name="T0" fmla="*/ 0 w 529"/>
                <a:gd name="T1" fmla="*/ 529 h 529"/>
                <a:gd name="T2" fmla="*/ 0 w 529"/>
                <a:gd name="T3" fmla="*/ 529 h 529"/>
                <a:gd name="T4" fmla="*/ 178 w 529"/>
                <a:gd name="T5" fmla="*/ 529 h 529"/>
                <a:gd name="T6" fmla="*/ 529 w 529"/>
                <a:gd name="T7" fmla="*/ 178 h 529"/>
                <a:gd name="T8" fmla="*/ 529 w 529"/>
                <a:gd name="T9" fmla="*/ 0 h 529"/>
                <a:gd name="T10" fmla="*/ 0 w 529"/>
                <a:gd name="T11" fmla="*/ 529 h 529"/>
              </a:gdLst>
              <a:ahLst/>
              <a:cxnLst>
                <a:cxn ang="0">
                  <a:pos x="T0" y="T1"/>
                </a:cxn>
                <a:cxn ang="0">
                  <a:pos x="T2" y="T3"/>
                </a:cxn>
                <a:cxn ang="0">
                  <a:pos x="T4" y="T5"/>
                </a:cxn>
                <a:cxn ang="0">
                  <a:pos x="T6" y="T7"/>
                </a:cxn>
                <a:cxn ang="0">
                  <a:pos x="T8" y="T9"/>
                </a:cxn>
                <a:cxn ang="0">
                  <a:pos x="T10" y="T11"/>
                </a:cxn>
              </a:cxnLst>
              <a:rect l="0" t="0" r="r" b="b"/>
              <a:pathLst>
                <a:path w="529" h="529">
                  <a:moveTo>
                    <a:pt x="0" y="529"/>
                  </a:moveTo>
                  <a:lnTo>
                    <a:pt x="0" y="529"/>
                  </a:lnTo>
                  <a:lnTo>
                    <a:pt x="178" y="529"/>
                  </a:lnTo>
                  <a:lnTo>
                    <a:pt x="529" y="178"/>
                  </a:lnTo>
                  <a:lnTo>
                    <a:pt x="529" y="0"/>
                  </a:lnTo>
                  <a:lnTo>
                    <a:pt x="0" y="529"/>
                  </a:lnTo>
                  <a:close/>
                </a:path>
              </a:pathLst>
            </a:custGeom>
            <a:solidFill>
              <a:srgbClr val="2B1ED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6">
              <a:extLst>
                <a:ext uri="{FF2B5EF4-FFF2-40B4-BE49-F238E27FC236}">
                  <a16:creationId xmlns:a16="http://schemas.microsoft.com/office/drawing/2014/main" id="{C38D109F-EE45-464D-BE6D-3FFF9ACDDB72}"/>
                </a:ext>
              </a:extLst>
            </p:cNvPr>
            <p:cNvSpPr>
              <a:spLocks/>
            </p:cNvSpPr>
            <p:nvPr userDrawn="1"/>
          </p:nvSpPr>
          <p:spPr bwMode="auto">
            <a:xfrm>
              <a:off x="4966" y="1915"/>
              <a:ext cx="795" cy="795"/>
            </a:xfrm>
            <a:custGeom>
              <a:avLst/>
              <a:gdLst>
                <a:gd name="T0" fmla="*/ 882 w 882"/>
                <a:gd name="T1" fmla="*/ 0 h 882"/>
                <a:gd name="T2" fmla="*/ 882 w 882"/>
                <a:gd name="T3" fmla="*/ 0 h 882"/>
                <a:gd name="T4" fmla="*/ 0 w 882"/>
                <a:gd name="T5" fmla="*/ 882 h 882"/>
                <a:gd name="T6" fmla="*/ 178 w 882"/>
                <a:gd name="T7" fmla="*/ 882 h 882"/>
                <a:gd name="T8" fmla="*/ 882 w 882"/>
                <a:gd name="T9" fmla="*/ 177 h 882"/>
                <a:gd name="T10" fmla="*/ 882 w 882"/>
                <a:gd name="T11" fmla="*/ 0 h 882"/>
              </a:gdLst>
              <a:ahLst/>
              <a:cxnLst>
                <a:cxn ang="0">
                  <a:pos x="T0" y="T1"/>
                </a:cxn>
                <a:cxn ang="0">
                  <a:pos x="T2" y="T3"/>
                </a:cxn>
                <a:cxn ang="0">
                  <a:pos x="T4" y="T5"/>
                </a:cxn>
                <a:cxn ang="0">
                  <a:pos x="T6" y="T7"/>
                </a:cxn>
                <a:cxn ang="0">
                  <a:pos x="T8" y="T9"/>
                </a:cxn>
                <a:cxn ang="0">
                  <a:pos x="T10" y="T11"/>
                </a:cxn>
              </a:cxnLst>
              <a:rect l="0" t="0" r="r" b="b"/>
              <a:pathLst>
                <a:path w="882" h="882">
                  <a:moveTo>
                    <a:pt x="882" y="0"/>
                  </a:moveTo>
                  <a:lnTo>
                    <a:pt x="882" y="0"/>
                  </a:lnTo>
                  <a:lnTo>
                    <a:pt x="0" y="882"/>
                  </a:lnTo>
                  <a:lnTo>
                    <a:pt x="178" y="882"/>
                  </a:lnTo>
                  <a:lnTo>
                    <a:pt x="882" y="177"/>
                  </a:lnTo>
                  <a:lnTo>
                    <a:pt x="882" y="0"/>
                  </a:lnTo>
                  <a:close/>
                </a:path>
              </a:pathLst>
            </a:custGeom>
            <a:solidFill>
              <a:srgbClr val="2B1ED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23" name="Picture 22">
            <a:extLst>
              <a:ext uri="{FF2B5EF4-FFF2-40B4-BE49-F238E27FC236}">
                <a16:creationId xmlns:a16="http://schemas.microsoft.com/office/drawing/2014/main" id="{2939A167-50F0-D942-B096-82082E284BF5}"/>
              </a:ext>
            </a:extLst>
          </p:cNvPr>
          <p:cNvPicPr>
            <a:picLocks noChangeAspect="1"/>
          </p:cNvPicPr>
          <p:nvPr userDrawn="1"/>
        </p:nvPicPr>
        <p:blipFill>
          <a:blip r:embed="rId3"/>
          <a:stretch>
            <a:fillRect/>
          </a:stretch>
        </p:blipFill>
        <p:spPr>
          <a:xfrm>
            <a:off x="250679" y="6336792"/>
            <a:ext cx="463891" cy="365760"/>
          </a:xfrm>
          <a:prstGeom prst="rect">
            <a:avLst/>
          </a:prstGeom>
        </p:spPr>
      </p:pic>
    </p:spTree>
    <p:extLst>
      <p:ext uri="{BB962C8B-B14F-4D97-AF65-F5344CB8AC3E}">
        <p14:creationId xmlns:p14="http://schemas.microsoft.com/office/powerpoint/2010/main" val="23039799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Pag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A85A1F7-702A-49A4-963E-9B86BEB20D14}"/>
              </a:ext>
            </a:extLst>
          </p:cNvPr>
          <p:cNvSpPr>
            <a:spLocks noGrp="1"/>
          </p:cNvSpPr>
          <p:nvPr>
            <p:ph type="pic" sz="quarter" idx="13"/>
          </p:nvPr>
        </p:nvSpPr>
        <p:spPr>
          <a:xfrm>
            <a:off x="1084263" y="1450975"/>
            <a:ext cx="4629150" cy="4827588"/>
          </a:xfrm>
        </p:spPr>
        <p:txBody>
          <a:bodyPr/>
          <a:lstStyle>
            <a:lvl1pPr marL="0" indent="0">
              <a:buNone/>
              <a:defRPr/>
            </a:lvl1pPr>
          </a:lstStyle>
          <a:p>
            <a:endParaRPr lang="en-US" dirty="0"/>
          </a:p>
        </p:txBody>
      </p:sp>
      <p:pic>
        <p:nvPicPr>
          <p:cNvPr id="5" name="Picture 4">
            <a:extLst>
              <a:ext uri="{FF2B5EF4-FFF2-40B4-BE49-F238E27FC236}">
                <a16:creationId xmlns:a16="http://schemas.microsoft.com/office/drawing/2014/main" id="{AE111B37-9B57-4F17-974E-B889B88AF1C1}"/>
              </a:ext>
            </a:extLst>
          </p:cNvPr>
          <p:cNvPicPr>
            <a:picLocks noChangeAspect="1"/>
          </p:cNvPicPr>
          <p:nvPr userDrawn="1"/>
        </p:nvPicPr>
        <p:blipFill>
          <a:blip r:embed="rId2"/>
          <a:stretch>
            <a:fillRect/>
          </a:stretch>
        </p:blipFill>
        <p:spPr>
          <a:xfrm>
            <a:off x="-798057" y="1117617"/>
            <a:ext cx="4951603" cy="51185"/>
          </a:xfrm>
          <a:prstGeom prst="rect">
            <a:avLst/>
          </a:prstGeom>
        </p:spPr>
      </p:pic>
      <p:pic>
        <p:nvPicPr>
          <p:cNvPr id="7" name="Picture 6">
            <a:extLst>
              <a:ext uri="{FF2B5EF4-FFF2-40B4-BE49-F238E27FC236}">
                <a16:creationId xmlns:a16="http://schemas.microsoft.com/office/drawing/2014/main" id="{AA183A94-2276-47CB-8852-0627819B3100}"/>
              </a:ext>
            </a:extLst>
          </p:cNvPr>
          <p:cNvPicPr>
            <a:picLocks noChangeAspect="1"/>
          </p:cNvPicPr>
          <p:nvPr userDrawn="1"/>
        </p:nvPicPr>
        <p:blipFill>
          <a:blip r:embed="rId3"/>
          <a:stretch>
            <a:fillRect/>
          </a:stretch>
        </p:blipFill>
        <p:spPr>
          <a:xfrm>
            <a:off x="3967566" y="4533577"/>
            <a:ext cx="1745172" cy="1745172"/>
          </a:xfrm>
          <a:prstGeom prst="rect">
            <a:avLst/>
          </a:prstGeom>
        </p:spPr>
      </p:pic>
      <p:sp>
        <p:nvSpPr>
          <p:cNvPr id="8" name="Text Placeholder 14">
            <a:extLst>
              <a:ext uri="{FF2B5EF4-FFF2-40B4-BE49-F238E27FC236}">
                <a16:creationId xmlns:a16="http://schemas.microsoft.com/office/drawing/2014/main" id="{7232C5EC-9F2E-4F0A-8910-2522B656F7FB}"/>
              </a:ext>
            </a:extLst>
          </p:cNvPr>
          <p:cNvSpPr>
            <a:spLocks noGrp="1"/>
          </p:cNvSpPr>
          <p:nvPr>
            <p:ph type="body" sz="quarter" idx="11" hasCustomPrompt="1"/>
          </p:nvPr>
        </p:nvSpPr>
        <p:spPr>
          <a:xfrm>
            <a:off x="727436" y="427603"/>
            <a:ext cx="5261723" cy="877887"/>
          </a:xfrm>
        </p:spPr>
        <p:txBody>
          <a:bodyPr>
            <a:normAutofit/>
          </a:bodyPr>
          <a:lstStyle>
            <a:lvl1pPr marL="0" indent="0">
              <a:buNone/>
              <a:defRPr sz="2800" b="1" baseline="0">
                <a:solidFill>
                  <a:srgbClr val="143157"/>
                </a:solidFill>
                <a:latin typeface="+mj-lt"/>
              </a:defRPr>
            </a:lvl1pPr>
          </a:lstStyle>
          <a:p>
            <a:pPr lvl="0"/>
            <a:r>
              <a:rPr lang="en-US" dirty="0"/>
              <a:t>Photo Page</a:t>
            </a:r>
          </a:p>
        </p:txBody>
      </p:sp>
      <p:sp>
        <p:nvSpPr>
          <p:cNvPr id="9" name="Text Placeholder 11">
            <a:extLst>
              <a:ext uri="{FF2B5EF4-FFF2-40B4-BE49-F238E27FC236}">
                <a16:creationId xmlns:a16="http://schemas.microsoft.com/office/drawing/2014/main" id="{1109F48F-E7B7-4BAF-8651-F7A3E310015E}"/>
              </a:ext>
            </a:extLst>
          </p:cNvPr>
          <p:cNvSpPr>
            <a:spLocks noGrp="1"/>
          </p:cNvSpPr>
          <p:nvPr>
            <p:ph type="body" sz="quarter" idx="12" hasCustomPrompt="1"/>
          </p:nvPr>
        </p:nvSpPr>
        <p:spPr>
          <a:xfrm>
            <a:off x="5989159" y="1468526"/>
            <a:ext cx="6055151" cy="4594225"/>
          </a:xfrm>
        </p:spPr>
        <p:txBody>
          <a:bodyPr/>
          <a:lstStyle>
            <a:lvl1pPr>
              <a:defRPr sz="2400">
                <a:solidFill>
                  <a:schemeClr val="bg1">
                    <a:lumMod val="50000"/>
                  </a:schemeClr>
                </a:solidFill>
              </a:defRPr>
            </a:lvl1pPr>
            <a:lvl2pPr>
              <a:defRPr sz="2000">
                <a:solidFill>
                  <a:schemeClr val="bg1">
                    <a:lumMod val="50000"/>
                  </a:schemeClr>
                </a:solidFill>
              </a:defRPr>
            </a:lvl2pPr>
            <a:lvl3pPr>
              <a:defRPr sz="1600">
                <a:solidFill>
                  <a:schemeClr val="bg1">
                    <a:lumMod val="50000"/>
                  </a:schemeClr>
                </a:solidFill>
              </a:defRPr>
            </a:lvl3pPr>
            <a:lvl4pPr>
              <a:defRPr sz="1400">
                <a:solidFill>
                  <a:schemeClr val="bg1">
                    <a:lumMod val="50000"/>
                  </a:schemeClr>
                </a:solidFill>
              </a:defRPr>
            </a:lvl4pPr>
            <a:lvl5pPr>
              <a:defRPr sz="1400">
                <a:solidFill>
                  <a:schemeClr val="bg1">
                    <a:lumMod val="50000"/>
                  </a:schemeClr>
                </a:solidFill>
              </a:defRPr>
            </a:lvl5pPr>
          </a:lstStyle>
          <a:p>
            <a:pPr lvl="0"/>
            <a:r>
              <a:rPr lang="en-US" dirty="0" err="1"/>
              <a:t>Veniam</a:t>
            </a:r>
            <a:r>
              <a:rPr lang="en-US" dirty="0"/>
              <a:t> </a:t>
            </a:r>
            <a:r>
              <a:rPr lang="en-US" dirty="0" err="1"/>
              <a:t>offendit</a:t>
            </a:r>
            <a:r>
              <a:rPr lang="en-US" dirty="0"/>
              <a:t> </a:t>
            </a:r>
            <a:r>
              <a:rPr lang="en-US" dirty="0" err="1"/>
              <a:t>ea</a:t>
            </a:r>
            <a:r>
              <a:rPr lang="en-US" dirty="0"/>
              <a:t> cum, stet </a:t>
            </a:r>
            <a:r>
              <a:rPr lang="en-US" dirty="0" err="1"/>
              <a:t>omnesque</a:t>
            </a:r>
            <a:r>
              <a:rPr lang="en-US" dirty="0"/>
              <a:t> </a:t>
            </a:r>
            <a:r>
              <a:rPr lang="en-US" dirty="0" err="1"/>
              <a:t>forensibus</a:t>
            </a:r>
            <a:r>
              <a:rPr lang="en-US" dirty="0"/>
              <a:t> ex sed.</a:t>
            </a:r>
          </a:p>
          <a:p>
            <a:pPr lvl="1"/>
            <a:r>
              <a:rPr lang="en-US" dirty="0"/>
              <a:t>Ex </a:t>
            </a:r>
            <a:r>
              <a:rPr lang="en-US" dirty="0" err="1"/>
              <a:t>legere</a:t>
            </a:r>
            <a:r>
              <a:rPr lang="en-US" dirty="0"/>
              <a:t> </a:t>
            </a:r>
            <a:r>
              <a:rPr lang="en-US" dirty="0" err="1"/>
              <a:t>alternum</a:t>
            </a:r>
            <a:r>
              <a:rPr lang="en-US" dirty="0"/>
              <a:t> </a:t>
            </a:r>
            <a:r>
              <a:rPr lang="en-US" dirty="0" err="1"/>
              <a:t>vulputate</a:t>
            </a:r>
            <a:r>
              <a:rPr lang="en-US" dirty="0"/>
              <a:t> </a:t>
            </a:r>
            <a:r>
              <a:rPr lang="en-US" dirty="0" err="1"/>
              <a:t>usu</a:t>
            </a:r>
            <a:r>
              <a:rPr lang="en-US" dirty="0"/>
              <a:t>, </a:t>
            </a:r>
            <a:r>
              <a:rPr lang="en-US" dirty="0" err="1"/>
              <a:t>nominavi</a:t>
            </a:r>
            <a:r>
              <a:rPr lang="en-US" dirty="0"/>
              <a:t> </a:t>
            </a:r>
            <a:r>
              <a:rPr lang="en-US" dirty="0" err="1"/>
              <a:t>princepes</a:t>
            </a:r>
            <a:r>
              <a:rPr lang="en-US" dirty="0"/>
              <a:t> cu sea.</a:t>
            </a:r>
          </a:p>
          <a:p>
            <a:pPr lvl="2"/>
            <a:r>
              <a:rPr lang="en-US" dirty="0" err="1"/>
              <a:t>Nonumy</a:t>
            </a:r>
            <a:r>
              <a:rPr lang="en-US" dirty="0"/>
              <a:t> </a:t>
            </a:r>
            <a:r>
              <a:rPr lang="en-US" dirty="0" err="1"/>
              <a:t>vulputate</a:t>
            </a:r>
            <a:r>
              <a:rPr lang="en-US" dirty="0"/>
              <a:t> </a:t>
            </a:r>
            <a:r>
              <a:rPr lang="en-US" dirty="0" err="1"/>
              <a:t>elaboratet</a:t>
            </a:r>
            <a:r>
              <a:rPr lang="en-US" dirty="0"/>
              <a:t> et pro, lorem option has id.</a:t>
            </a:r>
          </a:p>
          <a:p>
            <a:pPr lvl="3"/>
            <a:r>
              <a:rPr lang="en-US" dirty="0"/>
              <a:t>Sit in </a:t>
            </a:r>
            <a:r>
              <a:rPr lang="en-US" dirty="0" err="1"/>
              <a:t>movet</a:t>
            </a:r>
            <a:r>
              <a:rPr lang="en-US" dirty="0"/>
              <a:t> </a:t>
            </a:r>
            <a:r>
              <a:rPr lang="en-US" dirty="0" err="1"/>
              <a:t>iriure</a:t>
            </a:r>
            <a:r>
              <a:rPr lang="en-US" dirty="0"/>
              <a:t> </a:t>
            </a:r>
            <a:r>
              <a:rPr lang="en-US" dirty="0" err="1"/>
              <a:t>mentitum</a:t>
            </a:r>
            <a:r>
              <a:rPr lang="en-US" dirty="0"/>
              <a:t>, cum in </a:t>
            </a:r>
            <a:r>
              <a:rPr lang="en-US" dirty="0" err="1"/>
              <a:t>unum</a:t>
            </a:r>
            <a:r>
              <a:rPr lang="en-US" dirty="0"/>
              <a:t> </a:t>
            </a:r>
            <a:r>
              <a:rPr lang="en-US" dirty="0" err="1"/>
              <a:t>indoctum</a:t>
            </a:r>
            <a:r>
              <a:rPr lang="en-US" dirty="0"/>
              <a:t> </a:t>
            </a:r>
            <a:r>
              <a:rPr lang="en-US" dirty="0" err="1"/>
              <a:t>urbanitas</a:t>
            </a:r>
            <a:r>
              <a:rPr lang="en-US" dirty="0"/>
              <a:t>, at sed </a:t>
            </a:r>
            <a:r>
              <a:rPr lang="en-US" dirty="0" err="1"/>
              <a:t>assum</a:t>
            </a:r>
            <a:r>
              <a:rPr lang="en-US" dirty="0"/>
              <a:t> </a:t>
            </a:r>
            <a:r>
              <a:rPr lang="en-US" dirty="0" err="1"/>
              <a:t>paulo</a:t>
            </a:r>
            <a:r>
              <a:rPr lang="en-US" dirty="0"/>
              <a:t> commune.</a:t>
            </a:r>
          </a:p>
          <a:p>
            <a:pPr lvl="4"/>
            <a:r>
              <a:rPr lang="en-US" dirty="0" err="1"/>
              <a:t>Nibh</a:t>
            </a:r>
            <a:r>
              <a:rPr lang="en-US" dirty="0"/>
              <a:t> </a:t>
            </a:r>
            <a:r>
              <a:rPr lang="en-US" dirty="0" err="1"/>
              <a:t>adipiscing</a:t>
            </a:r>
            <a:r>
              <a:rPr lang="en-US" dirty="0"/>
              <a:t> cu sed, </a:t>
            </a:r>
            <a:r>
              <a:rPr lang="en-US" dirty="0" err="1"/>
              <a:t>suas</a:t>
            </a:r>
            <a:r>
              <a:rPr lang="en-US" dirty="0"/>
              <a:t> </a:t>
            </a:r>
            <a:r>
              <a:rPr lang="en-US" dirty="0" err="1"/>
              <a:t>docendi</a:t>
            </a:r>
            <a:r>
              <a:rPr lang="en-US" dirty="0"/>
              <a:t> </a:t>
            </a:r>
            <a:r>
              <a:rPr lang="en-US" dirty="0" err="1"/>
              <a:t>assueverit</a:t>
            </a:r>
            <a:r>
              <a:rPr lang="en-US" dirty="0"/>
              <a:t> </a:t>
            </a:r>
            <a:r>
              <a:rPr lang="en-US" dirty="0" err="1"/>
              <a:t>te</a:t>
            </a:r>
            <a:r>
              <a:rPr lang="en-US" dirty="0"/>
              <a:t> per.</a:t>
            </a:r>
          </a:p>
        </p:txBody>
      </p:sp>
      <p:pic>
        <p:nvPicPr>
          <p:cNvPr id="13" name="Picture 12">
            <a:extLst>
              <a:ext uri="{FF2B5EF4-FFF2-40B4-BE49-F238E27FC236}">
                <a16:creationId xmlns:a16="http://schemas.microsoft.com/office/drawing/2014/main" id="{AC54AD53-7742-B44B-ACBE-5A51B2A73E5A}"/>
              </a:ext>
            </a:extLst>
          </p:cNvPr>
          <p:cNvPicPr>
            <a:picLocks noChangeAspect="1"/>
          </p:cNvPicPr>
          <p:nvPr userDrawn="1"/>
        </p:nvPicPr>
        <p:blipFill>
          <a:blip r:embed="rId4"/>
          <a:stretch>
            <a:fillRect/>
          </a:stretch>
        </p:blipFill>
        <p:spPr>
          <a:xfrm>
            <a:off x="250679" y="6336792"/>
            <a:ext cx="463891" cy="365760"/>
          </a:xfrm>
          <a:prstGeom prst="rect">
            <a:avLst/>
          </a:prstGeom>
        </p:spPr>
      </p:pic>
    </p:spTree>
    <p:extLst>
      <p:ext uri="{BB962C8B-B14F-4D97-AF65-F5344CB8AC3E}">
        <p14:creationId xmlns:p14="http://schemas.microsoft.com/office/powerpoint/2010/main" val="42064044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Page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B69F112-C8F5-4070-95E4-FD7424E40426}"/>
              </a:ext>
            </a:extLst>
          </p:cNvPr>
          <p:cNvPicPr>
            <a:picLocks noChangeAspect="1"/>
          </p:cNvPicPr>
          <p:nvPr userDrawn="1"/>
        </p:nvPicPr>
        <p:blipFill>
          <a:blip r:embed="rId2"/>
          <a:stretch>
            <a:fillRect/>
          </a:stretch>
        </p:blipFill>
        <p:spPr>
          <a:xfrm rot="5400000">
            <a:off x="5334000" y="1"/>
            <a:ext cx="6858000" cy="6858000"/>
          </a:xfrm>
          <a:prstGeom prst="rect">
            <a:avLst/>
          </a:prstGeom>
        </p:spPr>
      </p:pic>
      <p:pic>
        <p:nvPicPr>
          <p:cNvPr id="11" name="Picture 10">
            <a:extLst>
              <a:ext uri="{FF2B5EF4-FFF2-40B4-BE49-F238E27FC236}">
                <a16:creationId xmlns:a16="http://schemas.microsoft.com/office/drawing/2014/main" id="{99FB3672-AB1D-4A8A-9A5D-ABD958AAEAB4}"/>
              </a:ext>
            </a:extLst>
          </p:cNvPr>
          <p:cNvPicPr>
            <a:picLocks noChangeAspect="1"/>
          </p:cNvPicPr>
          <p:nvPr userDrawn="1"/>
        </p:nvPicPr>
        <p:blipFill>
          <a:blip r:embed="rId3"/>
          <a:stretch>
            <a:fillRect/>
          </a:stretch>
        </p:blipFill>
        <p:spPr>
          <a:xfrm>
            <a:off x="-798057" y="1117617"/>
            <a:ext cx="4951603" cy="51185"/>
          </a:xfrm>
          <a:prstGeom prst="rect">
            <a:avLst/>
          </a:prstGeom>
        </p:spPr>
      </p:pic>
      <p:sp>
        <p:nvSpPr>
          <p:cNvPr id="13" name="Text Placeholder 14">
            <a:extLst>
              <a:ext uri="{FF2B5EF4-FFF2-40B4-BE49-F238E27FC236}">
                <a16:creationId xmlns:a16="http://schemas.microsoft.com/office/drawing/2014/main" id="{07D95A90-868F-4B8A-A898-602B6054A8EA}"/>
              </a:ext>
            </a:extLst>
          </p:cNvPr>
          <p:cNvSpPr>
            <a:spLocks noGrp="1"/>
          </p:cNvSpPr>
          <p:nvPr>
            <p:ph type="body" sz="quarter" idx="11" hasCustomPrompt="1"/>
          </p:nvPr>
        </p:nvSpPr>
        <p:spPr>
          <a:xfrm>
            <a:off x="727436" y="427603"/>
            <a:ext cx="5261723" cy="877887"/>
          </a:xfrm>
        </p:spPr>
        <p:txBody>
          <a:bodyPr>
            <a:normAutofit/>
          </a:bodyPr>
          <a:lstStyle>
            <a:lvl1pPr marL="0" indent="0">
              <a:buNone/>
              <a:defRPr sz="2800" b="1" baseline="0">
                <a:solidFill>
                  <a:srgbClr val="143157"/>
                </a:solidFill>
                <a:latin typeface="+mj-lt"/>
              </a:defRPr>
            </a:lvl1pPr>
          </a:lstStyle>
          <a:p>
            <a:pPr lvl="0"/>
            <a:r>
              <a:rPr lang="en-US" dirty="0"/>
              <a:t>Photo Page</a:t>
            </a:r>
          </a:p>
        </p:txBody>
      </p:sp>
      <p:sp>
        <p:nvSpPr>
          <p:cNvPr id="14" name="Text Placeholder 11">
            <a:extLst>
              <a:ext uri="{FF2B5EF4-FFF2-40B4-BE49-F238E27FC236}">
                <a16:creationId xmlns:a16="http://schemas.microsoft.com/office/drawing/2014/main" id="{424C9DC9-7061-4552-A3A2-33F7EBC5742D}"/>
              </a:ext>
            </a:extLst>
          </p:cNvPr>
          <p:cNvSpPr>
            <a:spLocks noGrp="1"/>
          </p:cNvSpPr>
          <p:nvPr>
            <p:ph type="body" sz="quarter" idx="12" hasCustomPrompt="1"/>
          </p:nvPr>
        </p:nvSpPr>
        <p:spPr>
          <a:xfrm>
            <a:off x="727436" y="1733092"/>
            <a:ext cx="4048899" cy="4007291"/>
          </a:xfrm>
        </p:spPr>
        <p:txBody>
          <a:bodyPr/>
          <a:lstStyle>
            <a:lvl1pPr>
              <a:defRPr sz="2000">
                <a:solidFill>
                  <a:schemeClr val="bg1">
                    <a:lumMod val="50000"/>
                  </a:schemeClr>
                </a:solidFill>
              </a:defRPr>
            </a:lvl1pPr>
            <a:lvl2pPr>
              <a:defRPr sz="1700">
                <a:solidFill>
                  <a:schemeClr val="bg1">
                    <a:lumMod val="50000"/>
                  </a:schemeClr>
                </a:solidFill>
              </a:defRPr>
            </a:lvl2pPr>
            <a:lvl3pPr>
              <a:defRPr sz="1400">
                <a:solidFill>
                  <a:schemeClr val="bg1">
                    <a:lumMod val="50000"/>
                  </a:schemeClr>
                </a:solidFill>
              </a:defRPr>
            </a:lvl3pPr>
            <a:lvl4pPr>
              <a:defRPr sz="1200">
                <a:solidFill>
                  <a:schemeClr val="bg1">
                    <a:lumMod val="50000"/>
                  </a:schemeClr>
                </a:solidFill>
              </a:defRPr>
            </a:lvl4pPr>
            <a:lvl5pPr>
              <a:defRPr sz="1200">
                <a:solidFill>
                  <a:schemeClr val="bg1">
                    <a:lumMod val="50000"/>
                  </a:schemeClr>
                </a:solidFill>
              </a:defRPr>
            </a:lvl5pPr>
          </a:lstStyle>
          <a:p>
            <a:pPr lvl="0"/>
            <a:r>
              <a:rPr lang="en-US" dirty="0" err="1"/>
              <a:t>Veniam</a:t>
            </a:r>
            <a:r>
              <a:rPr lang="en-US" dirty="0"/>
              <a:t> </a:t>
            </a:r>
            <a:r>
              <a:rPr lang="en-US" dirty="0" err="1"/>
              <a:t>offendit</a:t>
            </a:r>
            <a:r>
              <a:rPr lang="en-US" dirty="0"/>
              <a:t> </a:t>
            </a:r>
            <a:r>
              <a:rPr lang="en-US" dirty="0" err="1"/>
              <a:t>ea</a:t>
            </a:r>
            <a:r>
              <a:rPr lang="en-US" dirty="0"/>
              <a:t> cum, stet </a:t>
            </a:r>
            <a:r>
              <a:rPr lang="en-US" dirty="0" err="1"/>
              <a:t>omnesque</a:t>
            </a:r>
            <a:r>
              <a:rPr lang="en-US" dirty="0"/>
              <a:t> </a:t>
            </a:r>
            <a:r>
              <a:rPr lang="en-US" dirty="0" err="1"/>
              <a:t>forensibus</a:t>
            </a:r>
            <a:r>
              <a:rPr lang="en-US" dirty="0"/>
              <a:t> ex sed.</a:t>
            </a:r>
          </a:p>
          <a:p>
            <a:pPr lvl="1"/>
            <a:r>
              <a:rPr lang="en-US" dirty="0"/>
              <a:t>Ex </a:t>
            </a:r>
            <a:r>
              <a:rPr lang="en-US" dirty="0" err="1"/>
              <a:t>legere</a:t>
            </a:r>
            <a:r>
              <a:rPr lang="en-US" dirty="0"/>
              <a:t> </a:t>
            </a:r>
            <a:r>
              <a:rPr lang="en-US" dirty="0" err="1"/>
              <a:t>alternum</a:t>
            </a:r>
            <a:r>
              <a:rPr lang="en-US" dirty="0"/>
              <a:t> </a:t>
            </a:r>
            <a:r>
              <a:rPr lang="en-US" dirty="0" err="1"/>
              <a:t>vulputate</a:t>
            </a:r>
            <a:r>
              <a:rPr lang="en-US" dirty="0"/>
              <a:t> </a:t>
            </a:r>
            <a:r>
              <a:rPr lang="en-US" dirty="0" err="1"/>
              <a:t>usu</a:t>
            </a:r>
            <a:r>
              <a:rPr lang="en-US" dirty="0"/>
              <a:t>, </a:t>
            </a:r>
            <a:r>
              <a:rPr lang="en-US" dirty="0" err="1"/>
              <a:t>nominavi</a:t>
            </a:r>
            <a:r>
              <a:rPr lang="en-US" dirty="0"/>
              <a:t> </a:t>
            </a:r>
            <a:r>
              <a:rPr lang="en-US" dirty="0" err="1"/>
              <a:t>princepes</a:t>
            </a:r>
            <a:r>
              <a:rPr lang="en-US" dirty="0"/>
              <a:t> cu sea.</a:t>
            </a:r>
          </a:p>
          <a:p>
            <a:pPr lvl="2"/>
            <a:r>
              <a:rPr lang="en-US" dirty="0" err="1"/>
              <a:t>Nonumy</a:t>
            </a:r>
            <a:r>
              <a:rPr lang="en-US" dirty="0"/>
              <a:t> </a:t>
            </a:r>
            <a:r>
              <a:rPr lang="en-US" dirty="0" err="1"/>
              <a:t>vulputate</a:t>
            </a:r>
            <a:r>
              <a:rPr lang="en-US" dirty="0"/>
              <a:t> </a:t>
            </a:r>
            <a:r>
              <a:rPr lang="en-US" dirty="0" err="1"/>
              <a:t>elaboratet</a:t>
            </a:r>
            <a:r>
              <a:rPr lang="en-US" dirty="0"/>
              <a:t> et pro, lorem option has id.</a:t>
            </a:r>
          </a:p>
          <a:p>
            <a:pPr lvl="3"/>
            <a:r>
              <a:rPr lang="en-US" dirty="0"/>
              <a:t>Sit in </a:t>
            </a:r>
            <a:r>
              <a:rPr lang="en-US" dirty="0" err="1"/>
              <a:t>movet</a:t>
            </a:r>
            <a:r>
              <a:rPr lang="en-US" dirty="0"/>
              <a:t> </a:t>
            </a:r>
            <a:r>
              <a:rPr lang="en-US" dirty="0" err="1"/>
              <a:t>iriure</a:t>
            </a:r>
            <a:r>
              <a:rPr lang="en-US" dirty="0"/>
              <a:t> </a:t>
            </a:r>
            <a:r>
              <a:rPr lang="en-US" dirty="0" err="1"/>
              <a:t>mentitum</a:t>
            </a:r>
            <a:r>
              <a:rPr lang="en-US" dirty="0"/>
              <a:t>, cum in </a:t>
            </a:r>
            <a:r>
              <a:rPr lang="en-US" dirty="0" err="1"/>
              <a:t>unum</a:t>
            </a:r>
            <a:r>
              <a:rPr lang="en-US" dirty="0"/>
              <a:t> </a:t>
            </a:r>
            <a:r>
              <a:rPr lang="en-US" dirty="0" err="1"/>
              <a:t>indoctum</a:t>
            </a:r>
            <a:r>
              <a:rPr lang="en-US" dirty="0"/>
              <a:t> </a:t>
            </a:r>
            <a:r>
              <a:rPr lang="en-US" dirty="0" err="1"/>
              <a:t>urbanitas</a:t>
            </a:r>
            <a:r>
              <a:rPr lang="en-US" dirty="0"/>
              <a:t>, at sed </a:t>
            </a:r>
            <a:r>
              <a:rPr lang="en-US" dirty="0" err="1"/>
              <a:t>assum</a:t>
            </a:r>
            <a:r>
              <a:rPr lang="en-US" dirty="0"/>
              <a:t> </a:t>
            </a:r>
            <a:r>
              <a:rPr lang="en-US" dirty="0" err="1"/>
              <a:t>paulo</a:t>
            </a:r>
            <a:r>
              <a:rPr lang="en-US" dirty="0"/>
              <a:t> commune.</a:t>
            </a:r>
          </a:p>
          <a:p>
            <a:pPr lvl="4"/>
            <a:r>
              <a:rPr lang="en-US" dirty="0" err="1"/>
              <a:t>Nibh</a:t>
            </a:r>
            <a:r>
              <a:rPr lang="en-US" dirty="0"/>
              <a:t> </a:t>
            </a:r>
            <a:r>
              <a:rPr lang="en-US" dirty="0" err="1"/>
              <a:t>adipiscing</a:t>
            </a:r>
            <a:r>
              <a:rPr lang="en-US" dirty="0"/>
              <a:t> cu sed, </a:t>
            </a:r>
            <a:r>
              <a:rPr lang="en-US" dirty="0" err="1"/>
              <a:t>suas</a:t>
            </a:r>
            <a:r>
              <a:rPr lang="en-US" dirty="0"/>
              <a:t> </a:t>
            </a:r>
            <a:r>
              <a:rPr lang="en-US" dirty="0" err="1"/>
              <a:t>docendi</a:t>
            </a:r>
            <a:r>
              <a:rPr lang="en-US" dirty="0"/>
              <a:t> </a:t>
            </a:r>
            <a:r>
              <a:rPr lang="en-US" dirty="0" err="1"/>
              <a:t>assueverit</a:t>
            </a:r>
            <a:r>
              <a:rPr lang="en-US" dirty="0"/>
              <a:t> </a:t>
            </a:r>
            <a:r>
              <a:rPr lang="en-US" dirty="0" err="1"/>
              <a:t>te</a:t>
            </a:r>
            <a:r>
              <a:rPr lang="en-US" dirty="0"/>
              <a:t> per.</a:t>
            </a:r>
          </a:p>
        </p:txBody>
      </p:sp>
      <p:sp>
        <p:nvSpPr>
          <p:cNvPr id="16" name="Picture Placeholder 15">
            <a:extLst>
              <a:ext uri="{FF2B5EF4-FFF2-40B4-BE49-F238E27FC236}">
                <a16:creationId xmlns:a16="http://schemas.microsoft.com/office/drawing/2014/main" id="{464617D0-A8FA-4DB5-9B59-6242874B8B87}"/>
              </a:ext>
            </a:extLst>
          </p:cNvPr>
          <p:cNvSpPr>
            <a:spLocks noGrp="1"/>
          </p:cNvSpPr>
          <p:nvPr>
            <p:ph type="pic" sz="quarter" idx="13"/>
          </p:nvPr>
        </p:nvSpPr>
        <p:spPr>
          <a:xfrm>
            <a:off x="5543444" y="1733092"/>
            <a:ext cx="6037262" cy="4147008"/>
          </a:xfrm>
        </p:spPr>
        <p:txBody>
          <a:bodyPr/>
          <a:lstStyle>
            <a:lvl1pPr marL="0" indent="0">
              <a:buNone/>
              <a:defRPr/>
            </a:lvl1pPr>
          </a:lstStyle>
          <a:p>
            <a:endParaRPr lang="en-US" dirty="0"/>
          </a:p>
        </p:txBody>
      </p:sp>
      <p:pic>
        <p:nvPicPr>
          <p:cNvPr id="15" name="Picture 14">
            <a:extLst>
              <a:ext uri="{FF2B5EF4-FFF2-40B4-BE49-F238E27FC236}">
                <a16:creationId xmlns:a16="http://schemas.microsoft.com/office/drawing/2014/main" id="{845DB9B5-427A-774B-9458-B1CCD5D3D285}"/>
              </a:ext>
            </a:extLst>
          </p:cNvPr>
          <p:cNvPicPr>
            <a:picLocks noChangeAspect="1"/>
          </p:cNvPicPr>
          <p:nvPr userDrawn="1"/>
        </p:nvPicPr>
        <p:blipFill>
          <a:blip r:embed="rId4"/>
          <a:stretch>
            <a:fillRect/>
          </a:stretch>
        </p:blipFill>
        <p:spPr>
          <a:xfrm>
            <a:off x="250679" y="6336792"/>
            <a:ext cx="463891" cy="365760"/>
          </a:xfrm>
          <a:prstGeom prst="rect">
            <a:avLst/>
          </a:prstGeom>
        </p:spPr>
      </p:pic>
    </p:spTree>
    <p:extLst>
      <p:ext uri="{BB962C8B-B14F-4D97-AF65-F5344CB8AC3E}">
        <p14:creationId xmlns:p14="http://schemas.microsoft.com/office/powerpoint/2010/main" val="28336983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P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D1E2370-636D-441C-94FA-C4B8A100BE17}"/>
              </a:ext>
            </a:extLst>
          </p:cNvPr>
          <p:cNvPicPr>
            <a:picLocks noChangeAspect="1"/>
          </p:cNvPicPr>
          <p:nvPr userDrawn="1"/>
        </p:nvPicPr>
        <p:blipFill>
          <a:blip r:embed="rId2"/>
          <a:stretch>
            <a:fillRect/>
          </a:stretch>
        </p:blipFill>
        <p:spPr>
          <a:xfrm>
            <a:off x="-798057" y="1117617"/>
            <a:ext cx="4951603" cy="51185"/>
          </a:xfrm>
          <a:prstGeom prst="rect">
            <a:avLst/>
          </a:prstGeom>
        </p:spPr>
      </p:pic>
      <p:sp>
        <p:nvSpPr>
          <p:cNvPr id="10" name="Text Placeholder 14">
            <a:extLst>
              <a:ext uri="{FF2B5EF4-FFF2-40B4-BE49-F238E27FC236}">
                <a16:creationId xmlns:a16="http://schemas.microsoft.com/office/drawing/2014/main" id="{EF1E8987-B567-4B6B-9FCD-6444D328411B}"/>
              </a:ext>
            </a:extLst>
          </p:cNvPr>
          <p:cNvSpPr>
            <a:spLocks noGrp="1"/>
          </p:cNvSpPr>
          <p:nvPr>
            <p:ph type="body" sz="quarter" idx="11" hasCustomPrompt="1"/>
          </p:nvPr>
        </p:nvSpPr>
        <p:spPr>
          <a:xfrm>
            <a:off x="727436" y="427603"/>
            <a:ext cx="5261723" cy="877887"/>
          </a:xfrm>
        </p:spPr>
        <p:txBody>
          <a:bodyPr>
            <a:normAutofit/>
          </a:bodyPr>
          <a:lstStyle>
            <a:lvl1pPr marL="0" indent="0">
              <a:buNone/>
              <a:defRPr sz="2800" b="1" baseline="0">
                <a:solidFill>
                  <a:srgbClr val="143157"/>
                </a:solidFill>
                <a:latin typeface="+mj-lt"/>
              </a:defRPr>
            </a:lvl1pPr>
          </a:lstStyle>
          <a:p>
            <a:pPr lvl="0"/>
            <a:r>
              <a:rPr lang="en-US" dirty="0"/>
              <a:t>Photo Page</a:t>
            </a:r>
          </a:p>
        </p:txBody>
      </p:sp>
      <p:sp>
        <p:nvSpPr>
          <p:cNvPr id="11" name="Text Placeholder 11">
            <a:extLst>
              <a:ext uri="{FF2B5EF4-FFF2-40B4-BE49-F238E27FC236}">
                <a16:creationId xmlns:a16="http://schemas.microsoft.com/office/drawing/2014/main" id="{A6F9F54E-573D-4F95-A349-F6FBD3F22382}"/>
              </a:ext>
            </a:extLst>
          </p:cNvPr>
          <p:cNvSpPr>
            <a:spLocks noGrp="1"/>
          </p:cNvSpPr>
          <p:nvPr>
            <p:ph type="body" sz="quarter" idx="12" hasCustomPrompt="1"/>
          </p:nvPr>
        </p:nvSpPr>
        <p:spPr>
          <a:xfrm>
            <a:off x="5989159" y="1468526"/>
            <a:ext cx="6055151" cy="4594225"/>
          </a:xfrm>
        </p:spPr>
        <p:txBody>
          <a:bodyPr/>
          <a:lstStyle>
            <a:lvl1pPr>
              <a:defRPr sz="2400">
                <a:solidFill>
                  <a:schemeClr val="bg1">
                    <a:lumMod val="50000"/>
                  </a:schemeClr>
                </a:solidFill>
              </a:defRPr>
            </a:lvl1pPr>
            <a:lvl2pPr>
              <a:defRPr sz="2000">
                <a:solidFill>
                  <a:schemeClr val="bg1">
                    <a:lumMod val="50000"/>
                  </a:schemeClr>
                </a:solidFill>
              </a:defRPr>
            </a:lvl2pPr>
            <a:lvl3pPr>
              <a:defRPr sz="1600">
                <a:solidFill>
                  <a:schemeClr val="bg1">
                    <a:lumMod val="50000"/>
                  </a:schemeClr>
                </a:solidFill>
              </a:defRPr>
            </a:lvl3pPr>
            <a:lvl4pPr>
              <a:defRPr sz="1400">
                <a:solidFill>
                  <a:schemeClr val="bg1">
                    <a:lumMod val="50000"/>
                  </a:schemeClr>
                </a:solidFill>
              </a:defRPr>
            </a:lvl4pPr>
            <a:lvl5pPr>
              <a:defRPr sz="1400">
                <a:solidFill>
                  <a:schemeClr val="bg1">
                    <a:lumMod val="50000"/>
                  </a:schemeClr>
                </a:solidFill>
              </a:defRPr>
            </a:lvl5pPr>
          </a:lstStyle>
          <a:p>
            <a:pPr lvl="0"/>
            <a:r>
              <a:rPr lang="en-US" dirty="0" err="1"/>
              <a:t>Veniam</a:t>
            </a:r>
            <a:r>
              <a:rPr lang="en-US" dirty="0"/>
              <a:t> </a:t>
            </a:r>
            <a:r>
              <a:rPr lang="en-US" dirty="0" err="1"/>
              <a:t>offendit</a:t>
            </a:r>
            <a:r>
              <a:rPr lang="en-US" dirty="0"/>
              <a:t> </a:t>
            </a:r>
            <a:r>
              <a:rPr lang="en-US" dirty="0" err="1"/>
              <a:t>ea</a:t>
            </a:r>
            <a:r>
              <a:rPr lang="en-US" dirty="0"/>
              <a:t> cum, stet </a:t>
            </a:r>
            <a:r>
              <a:rPr lang="en-US" dirty="0" err="1"/>
              <a:t>omnesque</a:t>
            </a:r>
            <a:r>
              <a:rPr lang="en-US" dirty="0"/>
              <a:t> </a:t>
            </a:r>
            <a:r>
              <a:rPr lang="en-US" dirty="0" err="1"/>
              <a:t>forensibus</a:t>
            </a:r>
            <a:r>
              <a:rPr lang="en-US" dirty="0"/>
              <a:t> ex sed.</a:t>
            </a:r>
          </a:p>
          <a:p>
            <a:pPr lvl="1"/>
            <a:r>
              <a:rPr lang="en-US" dirty="0"/>
              <a:t>Ex </a:t>
            </a:r>
            <a:r>
              <a:rPr lang="en-US" dirty="0" err="1"/>
              <a:t>legere</a:t>
            </a:r>
            <a:r>
              <a:rPr lang="en-US" dirty="0"/>
              <a:t> </a:t>
            </a:r>
            <a:r>
              <a:rPr lang="en-US" dirty="0" err="1"/>
              <a:t>alternum</a:t>
            </a:r>
            <a:r>
              <a:rPr lang="en-US" dirty="0"/>
              <a:t> </a:t>
            </a:r>
            <a:r>
              <a:rPr lang="en-US" dirty="0" err="1"/>
              <a:t>vulputate</a:t>
            </a:r>
            <a:r>
              <a:rPr lang="en-US" dirty="0"/>
              <a:t> </a:t>
            </a:r>
            <a:r>
              <a:rPr lang="en-US" dirty="0" err="1"/>
              <a:t>usu</a:t>
            </a:r>
            <a:r>
              <a:rPr lang="en-US" dirty="0"/>
              <a:t>, </a:t>
            </a:r>
            <a:r>
              <a:rPr lang="en-US" dirty="0" err="1"/>
              <a:t>nominavi</a:t>
            </a:r>
            <a:r>
              <a:rPr lang="en-US" dirty="0"/>
              <a:t> </a:t>
            </a:r>
            <a:r>
              <a:rPr lang="en-US" dirty="0" err="1"/>
              <a:t>princepes</a:t>
            </a:r>
            <a:r>
              <a:rPr lang="en-US" dirty="0"/>
              <a:t> cu sea.</a:t>
            </a:r>
          </a:p>
          <a:p>
            <a:pPr lvl="2"/>
            <a:r>
              <a:rPr lang="en-US" dirty="0" err="1"/>
              <a:t>Nonumy</a:t>
            </a:r>
            <a:r>
              <a:rPr lang="en-US" dirty="0"/>
              <a:t> </a:t>
            </a:r>
            <a:r>
              <a:rPr lang="en-US" dirty="0" err="1"/>
              <a:t>vulputate</a:t>
            </a:r>
            <a:r>
              <a:rPr lang="en-US" dirty="0"/>
              <a:t> </a:t>
            </a:r>
            <a:r>
              <a:rPr lang="en-US" dirty="0" err="1"/>
              <a:t>elaboratet</a:t>
            </a:r>
            <a:r>
              <a:rPr lang="en-US" dirty="0"/>
              <a:t> et pro, lorem option has id.</a:t>
            </a:r>
          </a:p>
          <a:p>
            <a:pPr lvl="3"/>
            <a:r>
              <a:rPr lang="en-US" dirty="0"/>
              <a:t>Sit in </a:t>
            </a:r>
            <a:r>
              <a:rPr lang="en-US" dirty="0" err="1"/>
              <a:t>movet</a:t>
            </a:r>
            <a:r>
              <a:rPr lang="en-US" dirty="0"/>
              <a:t> </a:t>
            </a:r>
            <a:r>
              <a:rPr lang="en-US" dirty="0" err="1"/>
              <a:t>iriure</a:t>
            </a:r>
            <a:r>
              <a:rPr lang="en-US" dirty="0"/>
              <a:t> </a:t>
            </a:r>
            <a:r>
              <a:rPr lang="en-US" dirty="0" err="1"/>
              <a:t>mentitum</a:t>
            </a:r>
            <a:r>
              <a:rPr lang="en-US" dirty="0"/>
              <a:t>, cum in </a:t>
            </a:r>
            <a:r>
              <a:rPr lang="en-US" dirty="0" err="1"/>
              <a:t>unum</a:t>
            </a:r>
            <a:r>
              <a:rPr lang="en-US" dirty="0"/>
              <a:t> </a:t>
            </a:r>
            <a:r>
              <a:rPr lang="en-US" dirty="0" err="1"/>
              <a:t>indoctum</a:t>
            </a:r>
            <a:r>
              <a:rPr lang="en-US" dirty="0"/>
              <a:t> </a:t>
            </a:r>
            <a:r>
              <a:rPr lang="en-US" dirty="0" err="1"/>
              <a:t>urbanitas</a:t>
            </a:r>
            <a:r>
              <a:rPr lang="en-US" dirty="0"/>
              <a:t>, at sed </a:t>
            </a:r>
            <a:r>
              <a:rPr lang="en-US" dirty="0" err="1"/>
              <a:t>assum</a:t>
            </a:r>
            <a:r>
              <a:rPr lang="en-US" dirty="0"/>
              <a:t> </a:t>
            </a:r>
            <a:r>
              <a:rPr lang="en-US" dirty="0" err="1"/>
              <a:t>paulo</a:t>
            </a:r>
            <a:r>
              <a:rPr lang="en-US" dirty="0"/>
              <a:t> commune.</a:t>
            </a:r>
          </a:p>
          <a:p>
            <a:pPr lvl="4"/>
            <a:r>
              <a:rPr lang="en-US" dirty="0" err="1"/>
              <a:t>Nibh</a:t>
            </a:r>
            <a:r>
              <a:rPr lang="en-US" dirty="0"/>
              <a:t> </a:t>
            </a:r>
            <a:r>
              <a:rPr lang="en-US" dirty="0" err="1"/>
              <a:t>adipiscing</a:t>
            </a:r>
            <a:r>
              <a:rPr lang="en-US" dirty="0"/>
              <a:t> cu sed, </a:t>
            </a:r>
            <a:r>
              <a:rPr lang="en-US" dirty="0" err="1"/>
              <a:t>suas</a:t>
            </a:r>
            <a:r>
              <a:rPr lang="en-US" dirty="0"/>
              <a:t> </a:t>
            </a:r>
            <a:r>
              <a:rPr lang="en-US" dirty="0" err="1"/>
              <a:t>docendi</a:t>
            </a:r>
            <a:r>
              <a:rPr lang="en-US" dirty="0"/>
              <a:t> </a:t>
            </a:r>
            <a:r>
              <a:rPr lang="en-US" dirty="0" err="1"/>
              <a:t>assueverit</a:t>
            </a:r>
            <a:r>
              <a:rPr lang="en-US" dirty="0"/>
              <a:t> </a:t>
            </a:r>
            <a:r>
              <a:rPr lang="en-US" dirty="0" err="1"/>
              <a:t>te</a:t>
            </a:r>
            <a:r>
              <a:rPr lang="en-US" dirty="0"/>
              <a:t> per.</a:t>
            </a:r>
          </a:p>
        </p:txBody>
      </p:sp>
      <p:sp>
        <p:nvSpPr>
          <p:cNvPr id="14" name="Picture Placeholder 13">
            <a:extLst>
              <a:ext uri="{FF2B5EF4-FFF2-40B4-BE49-F238E27FC236}">
                <a16:creationId xmlns:a16="http://schemas.microsoft.com/office/drawing/2014/main" id="{A314C2F7-FE92-4B5B-BBF0-F22986EE8812}"/>
              </a:ext>
            </a:extLst>
          </p:cNvPr>
          <p:cNvSpPr>
            <a:spLocks noGrp="1"/>
          </p:cNvSpPr>
          <p:nvPr>
            <p:ph type="pic" sz="quarter" idx="13"/>
          </p:nvPr>
        </p:nvSpPr>
        <p:spPr>
          <a:xfrm>
            <a:off x="668090" y="1656072"/>
            <a:ext cx="2718766" cy="2643747"/>
          </a:xfrm>
          <a:solidFill>
            <a:schemeClr val="bg1">
              <a:lumMod val="85000"/>
            </a:schemeClr>
          </a:solidFill>
        </p:spPr>
        <p:txBody>
          <a:bodyPr/>
          <a:lstStyle>
            <a:lvl1pPr marL="0" indent="0">
              <a:buNone/>
              <a:defRPr/>
            </a:lvl1pPr>
          </a:lstStyle>
          <a:p>
            <a:endParaRPr lang="en-US" dirty="0"/>
          </a:p>
        </p:txBody>
      </p:sp>
      <p:sp>
        <p:nvSpPr>
          <p:cNvPr id="15" name="Picture Placeholder 13">
            <a:extLst>
              <a:ext uri="{FF2B5EF4-FFF2-40B4-BE49-F238E27FC236}">
                <a16:creationId xmlns:a16="http://schemas.microsoft.com/office/drawing/2014/main" id="{F9D78B37-8A0D-4771-8480-C130748D04C5}"/>
              </a:ext>
            </a:extLst>
          </p:cNvPr>
          <p:cNvSpPr>
            <a:spLocks noGrp="1"/>
          </p:cNvSpPr>
          <p:nvPr>
            <p:ph type="pic" sz="quarter" idx="14"/>
          </p:nvPr>
        </p:nvSpPr>
        <p:spPr>
          <a:xfrm>
            <a:off x="2366493" y="3465215"/>
            <a:ext cx="2718766" cy="2643747"/>
          </a:xfrm>
          <a:solidFill>
            <a:schemeClr val="bg1">
              <a:lumMod val="95000"/>
            </a:schemeClr>
          </a:solidFill>
        </p:spPr>
        <p:txBody>
          <a:bodyPr/>
          <a:lstStyle>
            <a:lvl1pPr marL="0" indent="0">
              <a:buNone/>
              <a:defRPr/>
            </a:lvl1pPr>
          </a:lstStyle>
          <a:p>
            <a:endParaRPr lang="en-US" dirty="0"/>
          </a:p>
        </p:txBody>
      </p:sp>
      <p:pic>
        <p:nvPicPr>
          <p:cNvPr id="12" name="Picture 11">
            <a:extLst>
              <a:ext uri="{FF2B5EF4-FFF2-40B4-BE49-F238E27FC236}">
                <a16:creationId xmlns:a16="http://schemas.microsoft.com/office/drawing/2014/main" id="{CE33C3F7-0B1F-48DA-A16D-83ED913E4154}"/>
              </a:ext>
            </a:extLst>
          </p:cNvPr>
          <p:cNvPicPr>
            <a:picLocks noChangeAspect="1"/>
          </p:cNvPicPr>
          <p:nvPr userDrawn="1"/>
        </p:nvPicPr>
        <p:blipFill>
          <a:blip r:embed="rId3"/>
          <a:stretch>
            <a:fillRect/>
          </a:stretch>
        </p:blipFill>
        <p:spPr>
          <a:xfrm rot="16200000">
            <a:off x="1233730" y="3952702"/>
            <a:ext cx="1249226" cy="1249226"/>
          </a:xfrm>
          <a:prstGeom prst="rect">
            <a:avLst/>
          </a:prstGeom>
        </p:spPr>
      </p:pic>
      <p:pic>
        <p:nvPicPr>
          <p:cNvPr id="16" name="Picture 15">
            <a:extLst>
              <a:ext uri="{FF2B5EF4-FFF2-40B4-BE49-F238E27FC236}">
                <a16:creationId xmlns:a16="http://schemas.microsoft.com/office/drawing/2014/main" id="{1981BEC5-5344-C844-881C-78567904B98A}"/>
              </a:ext>
            </a:extLst>
          </p:cNvPr>
          <p:cNvPicPr>
            <a:picLocks noChangeAspect="1"/>
          </p:cNvPicPr>
          <p:nvPr userDrawn="1"/>
        </p:nvPicPr>
        <p:blipFill>
          <a:blip r:embed="rId4"/>
          <a:stretch>
            <a:fillRect/>
          </a:stretch>
        </p:blipFill>
        <p:spPr>
          <a:xfrm>
            <a:off x="250679" y="6336792"/>
            <a:ext cx="463891" cy="365760"/>
          </a:xfrm>
          <a:prstGeom prst="rect">
            <a:avLst/>
          </a:prstGeom>
        </p:spPr>
      </p:pic>
    </p:spTree>
    <p:extLst>
      <p:ext uri="{BB962C8B-B14F-4D97-AF65-F5344CB8AC3E}">
        <p14:creationId xmlns:p14="http://schemas.microsoft.com/office/powerpoint/2010/main" val="18416258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Page 5">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D70D14-390A-4703-899F-47F2134FAFCF}"/>
              </a:ext>
            </a:extLst>
          </p:cNvPr>
          <p:cNvPicPr>
            <a:picLocks noChangeAspect="1"/>
          </p:cNvPicPr>
          <p:nvPr userDrawn="1"/>
        </p:nvPicPr>
        <p:blipFill>
          <a:blip r:embed="rId2"/>
          <a:stretch>
            <a:fillRect/>
          </a:stretch>
        </p:blipFill>
        <p:spPr>
          <a:xfrm>
            <a:off x="-798057" y="1117617"/>
            <a:ext cx="4951603" cy="51185"/>
          </a:xfrm>
          <a:prstGeom prst="rect">
            <a:avLst/>
          </a:prstGeom>
        </p:spPr>
      </p:pic>
      <p:sp>
        <p:nvSpPr>
          <p:cNvPr id="9" name="Text Placeholder 14">
            <a:extLst>
              <a:ext uri="{FF2B5EF4-FFF2-40B4-BE49-F238E27FC236}">
                <a16:creationId xmlns:a16="http://schemas.microsoft.com/office/drawing/2014/main" id="{123D5516-AA4E-4EEA-9A22-5FF11567BB2B}"/>
              </a:ext>
            </a:extLst>
          </p:cNvPr>
          <p:cNvSpPr>
            <a:spLocks noGrp="1"/>
          </p:cNvSpPr>
          <p:nvPr>
            <p:ph type="body" sz="quarter" idx="11" hasCustomPrompt="1"/>
          </p:nvPr>
        </p:nvSpPr>
        <p:spPr>
          <a:xfrm>
            <a:off x="727436" y="427603"/>
            <a:ext cx="5261723" cy="877887"/>
          </a:xfrm>
        </p:spPr>
        <p:txBody>
          <a:bodyPr>
            <a:normAutofit/>
          </a:bodyPr>
          <a:lstStyle>
            <a:lvl1pPr marL="0" indent="0">
              <a:buNone/>
              <a:defRPr sz="2800" b="1" baseline="0">
                <a:solidFill>
                  <a:srgbClr val="143157"/>
                </a:solidFill>
                <a:latin typeface="+mj-lt"/>
              </a:defRPr>
            </a:lvl1pPr>
          </a:lstStyle>
          <a:p>
            <a:pPr lvl="0"/>
            <a:r>
              <a:rPr lang="en-US" dirty="0"/>
              <a:t>Photo Page</a:t>
            </a:r>
          </a:p>
        </p:txBody>
      </p:sp>
      <p:sp>
        <p:nvSpPr>
          <p:cNvPr id="10" name="Text Placeholder 11">
            <a:extLst>
              <a:ext uri="{FF2B5EF4-FFF2-40B4-BE49-F238E27FC236}">
                <a16:creationId xmlns:a16="http://schemas.microsoft.com/office/drawing/2014/main" id="{E0C88692-E394-40F4-BFB1-BB3DF41F702B}"/>
              </a:ext>
            </a:extLst>
          </p:cNvPr>
          <p:cNvSpPr>
            <a:spLocks noGrp="1"/>
          </p:cNvSpPr>
          <p:nvPr>
            <p:ph type="body" sz="quarter" idx="12" hasCustomPrompt="1"/>
          </p:nvPr>
        </p:nvSpPr>
        <p:spPr>
          <a:xfrm>
            <a:off x="727436" y="1733092"/>
            <a:ext cx="4048899" cy="4007291"/>
          </a:xfrm>
        </p:spPr>
        <p:txBody>
          <a:bodyPr/>
          <a:lstStyle>
            <a:lvl1pPr>
              <a:defRPr sz="2000">
                <a:solidFill>
                  <a:schemeClr val="bg1">
                    <a:lumMod val="50000"/>
                  </a:schemeClr>
                </a:solidFill>
              </a:defRPr>
            </a:lvl1pPr>
            <a:lvl2pPr>
              <a:defRPr sz="1700">
                <a:solidFill>
                  <a:schemeClr val="bg1">
                    <a:lumMod val="50000"/>
                  </a:schemeClr>
                </a:solidFill>
              </a:defRPr>
            </a:lvl2pPr>
            <a:lvl3pPr>
              <a:defRPr sz="1400">
                <a:solidFill>
                  <a:schemeClr val="bg1">
                    <a:lumMod val="50000"/>
                  </a:schemeClr>
                </a:solidFill>
              </a:defRPr>
            </a:lvl3pPr>
            <a:lvl4pPr>
              <a:defRPr sz="1200">
                <a:solidFill>
                  <a:schemeClr val="bg1">
                    <a:lumMod val="50000"/>
                  </a:schemeClr>
                </a:solidFill>
              </a:defRPr>
            </a:lvl4pPr>
            <a:lvl5pPr>
              <a:defRPr sz="1200">
                <a:solidFill>
                  <a:schemeClr val="bg1">
                    <a:lumMod val="50000"/>
                  </a:schemeClr>
                </a:solidFill>
              </a:defRPr>
            </a:lvl5pPr>
          </a:lstStyle>
          <a:p>
            <a:pPr lvl="0"/>
            <a:r>
              <a:rPr lang="en-US" dirty="0" err="1"/>
              <a:t>Veniam</a:t>
            </a:r>
            <a:r>
              <a:rPr lang="en-US" dirty="0"/>
              <a:t> </a:t>
            </a:r>
            <a:r>
              <a:rPr lang="en-US" dirty="0" err="1"/>
              <a:t>offendit</a:t>
            </a:r>
            <a:r>
              <a:rPr lang="en-US" dirty="0"/>
              <a:t> </a:t>
            </a:r>
            <a:r>
              <a:rPr lang="en-US" dirty="0" err="1"/>
              <a:t>ea</a:t>
            </a:r>
            <a:r>
              <a:rPr lang="en-US" dirty="0"/>
              <a:t> cum, stet </a:t>
            </a:r>
            <a:r>
              <a:rPr lang="en-US" dirty="0" err="1"/>
              <a:t>omnesque</a:t>
            </a:r>
            <a:r>
              <a:rPr lang="en-US" dirty="0"/>
              <a:t> </a:t>
            </a:r>
            <a:r>
              <a:rPr lang="en-US" dirty="0" err="1"/>
              <a:t>forensibus</a:t>
            </a:r>
            <a:r>
              <a:rPr lang="en-US" dirty="0"/>
              <a:t> ex sed.</a:t>
            </a:r>
          </a:p>
          <a:p>
            <a:pPr lvl="1"/>
            <a:r>
              <a:rPr lang="en-US" dirty="0"/>
              <a:t>Ex </a:t>
            </a:r>
            <a:r>
              <a:rPr lang="en-US" dirty="0" err="1"/>
              <a:t>legere</a:t>
            </a:r>
            <a:r>
              <a:rPr lang="en-US" dirty="0"/>
              <a:t> </a:t>
            </a:r>
            <a:r>
              <a:rPr lang="en-US" dirty="0" err="1"/>
              <a:t>alternum</a:t>
            </a:r>
            <a:r>
              <a:rPr lang="en-US" dirty="0"/>
              <a:t> </a:t>
            </a:r>
            <a:r>
              <a:rPr lang="en-US" dirty="0" err="1"/>
              <a:t>vulputate</a:t>
            </a:r>
            <a:r>
              <a:rPr lang="en-US" dirty="0"/>
              <a:t> </a:t>
            </a:r>
            <a:r>
              <a:rPr lang="en-US" dirty="0" err="1"/>
              <a:t>usu</a:t>
            </a:r>
            <a:r>
              <a:rPr lang="en-US" dirty="0"/>
              <a:t>, </a:t>
            </a:r>
            <a:r>
              <a:rPr lang="en-US" dirty="0" err="1"/>
              <a:t>nominavi</a:t>
            </a:r>
            <a:r>
              <a:rPr lang="en-US" dirty="0"/>
              <a:t> </a:t>
            </a:r>
            <a:r>
              <a:rPr lang="en-US" dirty="0" err="1"/>
              <a:t>princepes</a:t>
            </a:r>
            <a:r>
              <a:rPr lang="en-US" dirty="0"/>
              <a:t> cu sea.</a:t>
            </a:r>
          </a:p>
          <a:p>
            <a:pPr lvl="2"/>
            <a:r>
              <a:rPr lang="en-US" dirty="0" err="1"/>
              <a:t>Nonumy</a:t>
            </a:r>
            <a:r>
              <a:rPr lang="en-US" dirty="0"/>
              <a:t> </a:t>
            </a:r>
            <a:r>
              <a:rPr lang="en-US" dirty="0" err="1"/>
              <a:t>vulputate</a:t>
            </a:r>
            <a:r>
              <a:rPr lang="en-US" dirty="0"/>
              <a:t> </a:t>
            </a:r>
            <a:r>
              <a:rPr lang="en-US" dirty="0" err="1"/>
              <a:t>elaboratet</a:t>
            </a:r>
            <a:r>
              <a:rPr lang="en-US" dirty="0"/>
              <a:t> et pro, lorem option has id.</a:t>
            </a:r>
          </a:p>
          <a:p>
            <a:pPr lvl="3"/>
            <a:r>
              <a:rPr lang="en-US" dirty="0"/>
              <a:t>Sit in </a:t>
            </a:r>
            <a:r>
              <a:rPr lang="en-US" dirty="0" err="1"/>
              <a:t>movet</a:t>
            </a:r>
            <a:r>
              <a:rPr lang="en-US" dirty="0"/>
              <a:t> </a:t>
            </a:r>
            <a:r>
              <a:rPr lang="en-US" dirty="0" err="1"/>
              <a:t>iriure</a:t>
            </a:r>
            <a:r>
              <a:rPr lang="en-US" dirty="0"/>
              <a:t> </a:t>
            </a:r>
            <a:r>
              <a:rPr lang="en-US" dirty="0" err="1"/>
              <a:t>mentitum</a:t>
            </a:r>
            <a:r>
              <a:rPr lang="en-US" dirty="0"/>
              <a:t>, cum in </a:t>
            </a:r>
            <a:r>
              <a:rPr lang="en-US" dirty="0" err="1"/>
              <a:t>unum</a:t>
            </a:r>
            <a:r>
              <a:rPr lang="en-US" dirty="0"/>
              <a:t> </a:t>
            </a:r>
            <a:r>
              <a:rPr lang="en-US" dirty="0" err="1"/>
              <a:t>indoctum</a:t>
            </a:r>
            <a:r>
              <a:rPr lang="en-US" dirty="0"/>
              <a:t> </a:t>
            </a:r>
            <a:r>
              <a:rPr lang="en-US" dirty="0" err="1"/>
              <a:t>urbanitas</a:t>
            </a:r>
            <a:r>
              <a:rPr lang="en-US" dirty="0"/>
              <a:t>, at sed </a:t>
            </a:r>
            <a:r>
              <a:rPr lang="en-US" dirty="0" err="1"/>
              <a:t>assum</a:t>
            </a:r>
            <a:r>
              <a:rPr lang="en-US" dirty="0"/>
              <a:t> </a:t>
            </a:r>
            <a:r>
              <a:rPr lang="en-US" dirty="0" err="1"/>
              <a:t>paulo</a:t>
            </a:r>
            <a:r>
              <a:rPr lang="en-US" dirty="0"/>
              <a:t> commune.</a:t>
            </a:r>
          </a:p>
          <a:p>
            <a:pPr lvl="4"/>
            <a:r>
              <a:rPr lang="en-US" dirty="0" err="1"/>
              <a:t>Nibh</a:t>
            </a:r>
            <a:r>
              <a:rPr lang="en-US" dirty="0"/>
              <a:t> </a:t>
            </a:r>
            <a:r>
              <a:rPr lang="en-US" dirty="0" err="1"/>
              <a:t>adipiscing</a:t>
            </a:r>
            <a:r>
              <a:rPr lang="en-US" dirty="0"/>
              <a:t> cu sed, </a:t>
            </a:r>
            <a:r>
              <a:rPr lang="en-US" dirty="0" err="1"/>
              <a:t>suas</a:t>
            </a:r>
            <a:r>
              <a:rPr lang="en-US" dirty="0"/>
              <a:t> </a:t>
            </a:r>
            <a:r>
              <a:rPr lang="en-US" dirty="0" err="1"/>
              <a:t>docendi</a:t>
            </a:r>
            <a:r>
              <a:rPr lang="en-US" dirty="0"/>
              <a:t> </a:t>
            </a:r>
            <a:r>
              <a:rPr lang="en-US" dirty="0" err="1"/>
              <a:t>assueverit</a:t>
            </a:r>
            <a:r>
              <a:rPr lang="en-US" dirty="0"/>
              <a:t> </a:t>
            </a:r>
            <a:r>
              <a:rPr lang="en-US" dirty="0" err="1"/>
              <a:t>te</a:t>
            </a:r>
            <a:r>
              <a:rPr lang="en-US" dirty="0"/>
              <a:t> per.</a:t>
            </a:r>
          </a:p>
        </p:txBody>
      </p:sp>
      <p:sp>
        <p:nvSpPr>
          <p:cNvPr id="13" name="Rectangle 12">
            <a:extLst>
              <a:ext uri="{FF2B5EF4-FFF2-40B4-BE49-F238E27FC236}">
                <a16:creationId xmlns:a16="http://schemas.microsoft.com/office/drawing/2014/main" id="{31AF710A-030E-4009-90C5-EBA15F54CA0C}"/>
              </a:ext>
            </a:extLst>
          </p:cNvPr>
          <p:cNvSpPr/>
          <p:nvPr userDrawn="1"/>
        </p:nvSpPr>
        <p:spPr>
          <a:xfrm>
            <a:off x="6102096" y="0"/>
            <a:ext cx="6089904" cy="6853853"/>
          </a:xfrm>
          <a:prstGeom prst="rect">
            <a:avLst/>
          </a:prstGeom>
          <a:solidFill>
            <a:srgbClr val="14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icture Placeholder 14">
            <a:extLst>
              <a:ext uri="{FF2B5EF4-FFF2-40B4-BE49-F238E27FC236}">
                <a16:creationId xmlns:a16="http://schemas.microsoft.com/office/drawing/2014/main" id="{69701DAF-5E85-44BB-9B73-85430B6CE34D}"/>
              </a:ext>
            </a:extLst>
          </p:cNvPr>
          <p:cNvSpPr>
            <a:spLocks noGrp="1"/>
          </p:cNvSpPr>
          <p:nvPr>
            <p:ph type="pic" sz="quarter" idx="13"/>
          </p:nvPr>
        </p:nvSpPr>
        <p:spPr>
          <a:xfrm>
            <a:off x="9140953" y="4567853"/>
            <a:ext cx="3044952" cy="2286000"/>
          </a:xfrm>
          <a:solidFill>
            <a:schemeClr val="bg1"/>
          </a:solidFill>
        </p:spPr>
        <p:txBody>
          <a:bodyPr/>
          <a:lstStyle>
            <a:lvl1pPr marL="0" indent="0">
              <a:buNone/>
              <a:defRPr/>
            </a:lvl1pPr>
          </a:lstStyle>
          <a:p>
            <a:endParaRPr lang="en-US" dirty="0"/>
          </a:p>
        </p:txBody>
      </p:sp>
      <p:sp>
        <p:nvSpPr>
          <p:cNvPr id="17" name="Picture Placeholder 14">
            <a:extLst>
              <a:ext uri="{FF2B5EF4-FFF2-40B4-BE49-F238E27FC236}">
                <a16:creationId xmlns:a16="http://schemas.microsoft.com/office/drawing/2014/main" id="{7E54AA6D-DA2D-4A2F-B561-8450A9E5BE23}"/>
              </a:ext>
            </a:extLst>
          </p:cNvPr>
          <p:cNvSpPr>
            <a:spLocks noGrp="1"/>
          </p:cNvSpPr>
          <p:nvPr>
            <p:ph type="pic" sz="quarter" idx="14"/>
          </p:nvPr>
        </p:nvSpPr>
        <p:spPr>
          <a:xfrm>
            <a:off x="6100079" y="2277706"/>
            <a:ext cx="3042892" cy="2286000"/>
          </a:xfrm>
          <a:solidFill>
            <a:schemeClr val="bg1"/>
          </a:solidFill>
        </p:spPr>
        <p:txBody>
          <a:bodyPr/>
          <a:lstStyle>
            <a:lvl1pPr marL="0" indent="0">
              <a:buNone/>
              <a:defRPr/>
            </a:lvl1pPr>
          </a:lstStyle>
          <a:p>
            <a:endParaRPr lang="en-US" dirty="0"/>
          </a:p>
        </p:txBody>
      </p:sp>
      <p:sp>
        <p:nvSpPr>
          <p:cNvPr id="18" name="Picture Placeholder 14">
            <a:extLst>
              <a:ext uri="{FF2B5EF4-FFF2-40B4-BE49-F238E27FC236}">
                <a16:creationId xmlns:a16="http://schemas.microsoft.com/office/drawing/2014/main" id="{7C1E6DC0-05D4-40F9-9D4D-36AD3000797D}"/>
              </a:ext>
            </a:extLst>
          </p:cNvPr>
          <p:cNvSpPr>
            <a:spLocks noGrp="1"/>
          </p:cNvSpPr>
          <p:nvPr>
            <p:ph type="pic" sz="quarter" idx="15"/>
          </p:nvPr>
        </p:nvSpPr>
        <p:spPr>
          <a:xfrm>
            <a:off x="9147048" y="-1"/>
            <a:ext cx="3044952" cy="2286000"/>
          </a:xfrm>
          <a:solidFill>
            <a:schemeClr val="bg1"/>
          </a:solidFill>
        </p:spPr>
        <p:txBody>
          <a:bodyPr/>
          <a:lstStyle>
            <a:lvl1pPr marL="0" indent="0">
              <a:buNone/>
              <a:defRPr/>
            </a:lvl1pPr>
          </a:lstStyle>
          <a:p>
            <a:endParaRPr lang="en-US" dirty="0"/>
          </a:p>
        </p:txBody>
      </p:sp>
      <p:sp>
        <p:nvSpPr>
          <p:cNvPr id="19" name="Text Placeholder 15">
            <a:extLst>
              <a:ext uri="{FF2B5EF4-FFF2-40B4-BE49-F238E27FC236}">
                <a16:creationId xmlns:a16="http://schemas.microsoft.com/office/drawing/2014/main" id="{A79A9DFF-C52B-48A4-881C-E464F6E5EEB3}"/>
              </a:ext>
            </a:extLst>
          </p:cNvPr>
          <p:cNvSpPr>
            <a:spLocks noGrp="1"/>
          </p:cNvSpPr>
          <p:nvPr>
            <p:ph type="body" sz="quarter" idx="16" hasCustomPrompt="1"/>
          </p:nvPr>
        </p:nvSpPr>
        <p:spPr>
          <a:xfrm>
            <a:off x="9331732" y="3015575"/>
            <a:ext cx="2665412" cy="944735"/>
          </a:xfrm>
        </p:spPr>
        <p:txBody>
          <a:bodyPr>
            <a:normAutofit/>
          </a:bodyPr>
          <a:lstStyle>
            <a:lvl1pPr marL="0" indent="0" algn="ctr">
              <a:buNone/>
              <a:defRPr sz="1800">
                <a:solidFill>
                  <a:schemeClr val="bg1"/>
                </a:solidFill>
              </a:defRPr>
            </a:lvl1pPr>
          </a:lstStyle>
          <a:p>
            <a:pPr lvl="0"/>
            <a:r>
              <a:rPr lang="en-US" dirty="0"/>
              <a:t>Callout, caption, or other body copy here</a:t>
            </a:r>
          </a:p>
        </p:txBody>
      </p:sp>
      <p:sp>
        <p:nvSpPr>
          <p:cNvPr id="21" name="Text Placeholder 15">
            <a:extLst>
              <a:ext uri="{FF2B5EF4-FFF2-40B4-BE49-F238E27FC236}">
                <a16:creationId xmlns:a16="http://schemas.microsoft.com/office/drawing/2014/main" id="{25302AB3-07A1-4FE0-BBA9-E68B3035235D}"/>
              </a:ext>
            </a:extLst>
          </p:cNvPr>
          <p:cNvSpPr>
            <a:spLocks noGrp="1"/>
          </p:cNvSpPr>
          <p:nvPr>
            <p:ph type="body" sz="quarter" idx="17" hasCustomPrompt="1"/>
          </p:nvPr>
        </p:nvSpPr>
        <p:spPr>
          <a:xfrm>
            <a:off x="6291866" y="696434"/>
            <a:ext cx="2665412" cy="944735"/>
          </a:xfrm>
        </p:spPr>
        <p:txBody>
          <a:bodyPr>
            <a:normAutofit/>
          </a:bodyPr>
          <a:lstStyle>
            <a:lvl1pPr marL="0" indent="0" algn="ctr">
              <a:buNone/>
              <a:defRPr sz="1800">
                <a:solidFill>
                  <a:schemeClr val="bg1"/>
                </a:solidFill>
              </a:defRPr>
            </a:lvl1pPr>
          </a:lstStyle>
          <a:p>
            <a:pPr lvl="0"/>
            <a:r>
              <a:rPr lang="en-US" dirty="0"/>
              <a:t>Callout, caption, or other body copy here</a:t>
            </a:r>
          </a:p>
        </p:txBody>
      </p:sp>
      <p:sp>
        <p:nvSpPr>
          <p:cNvPr id="22" name="Text Placeholder 15">
            <a:extLst>
              <a:ext uri="{FF2B5EF4-FFF2-40B4-BE49-F238E27FC236}">
                <a16:creationId xmlns:a16="http://schemas.microsoft.com/office/drawing/2014/main" id="{0976666C-95CC-455F-A77E-5F564A4B0B6B}"/>
              </a:ext>
            </a:extLst>
          </p:cNvPr>
          <p:cNvSpPr>
            <a:spLocks noGrp="1"/>
          </p:cNvSpPr>
          <p:nvPr>
            <p:ph type="body" sz="quarter" idx="18" hasCustomPrompt="1"/>
          </p:nvPr>
        </p:nvSpPr>
        <p:spPr>
          <a:xfrm>
            <a:off x="6291866" y="5236412"/>
            <a:ext cx="2665412" cy="944735"/>
          </a:xfrm>
        </p:spPr>
        <p:txBody>
          <a:bodyPr>
            <a:normAutofit/>
          </a:bodyPr>
          <a:lstStyle>
            <a:lvl1pPr marL="0" indent="0" algn="ctr">
              <a:buNone/>
              <a:defRPr sz="1800">
                <a:solidFill>
                  <a:schemeClr val="bg1"/>
                </a:solidFill>
              </a:defRPr>
            </a:lvl1pPr>
          </a:lstStyle>
          <a:p>
            <a:pPr lvl="0"/>
            <a:r>
              <a:rPr lang="en-US" dirty="0"/>
              <a:t>Callout, caption, or other body copy here</a:t>
            </a:r>
          </a:p>
        </p:txBody>
      </p:sp>
      <p:pic>
        <p:nvPicPr>
          <p:cNvPr id="16" name="Picture 15">
            <a:extLst>
              <a:ext uri="{FF2B5EF4-FFF2-40B4-BE49-F238E27FC236}">
                <a16:creationId xmlns:a16="http://schemas.microsoft.com/office/drawing/2014/main" id="{E617D2AF-01F7-4C4D-8352-7FF3F4096F8E}"/>
              </a:ext>
            </a:extLst>
          </p:cNvPr>
          <p:cNvPicPr>
            <a:picLocks noChangeAspect="1"/>
          </p:cNvPicPr>
          <p:nvPr userDrawn="1"/>
        </p:nvPicPr>
        <p:blipFill>
          <a:blip r:embed="rId3"/>
          <a:stretch>
            <a:fillRect/>
          </a:stretch>
        </p:blipFill>
        <p:spPr>
          <a:xfrm>
            <a:off x="250679" y="6336792"/>
            <a:ext cx="463891" cy="365760"/>
          </a:xfrm>
          <a:prstGeom prst="rect">
            <a:avLst/>
          </a:prstGeom>
        </p:spPr>
      </p:pic>
    </p:spTree>
    <p:extLst>
      <p:ext uri="{BB962C8B-B14F-4D97-AF65-F5344CB8AC3E}">
        <p14:creationId xmlns:p14="http://schemas.microsoft.com/office/powerpoint/2010/main" val="36506491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nfographic">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B74485F-0AEF-4ADE-92FD-76DBF598DC58}"/>
              </a:ext>
            </a:extLst>
          </p:cNvPr>
          <p:cNvPicPr>
            <a:picLocks noChangeAspect="1"/>
          </p:cNvPicPr>
          <p:nvPr userDrawn="1"/>
        </p:nvPicPr>
        <p:blipFill>
          <a:blip r:embed="rId2"/>
          <a:stretch>
            <a:fillRect/>
          </a:stretch>
        </p:blipFill>
        <p:spPr>
          <a:xfrm>
            <a:off x="-798057" y="1117617"/>
            <a:ext cx="4951603" cy="51185"/>
          </a:xfrm>
          <a:prstGeom prst="rect">
            <a:avLst/>
          </a:prstGeom>
        </p:spPr>
      </p:pic>
      <p:sp>
        <p:nvSpPr>
          <p:cNvPr id="9" name="Text Placeholder 14">
            <a:extLst>
              <a:ext uri="{FF2B5EF4-FFF2-40B4-BE49-F238E27FC236}">
                <a16:creationId xmlns:a16="http://schemas.microsoft.com/office/drawing/2014/main" id="{79655664-8D53-469A-9470-BA10065DF852}"/>
              </a:ext>
            </a:extLst>
          </p:cNvPr>
          <p:cNvSpPr>
            <a:spLocks noGrp="1"/>
          </p:cNvSpPr>
          <p:nvPr>
            <p:ph type="body" sz="quarter" idx="11" hasCustomPrompt="1"/>
          </p:nvPr>
        </p:nvSpPr>
        <p:spPr>
          <a:xfrm>
            <a:off x="727436" y="427603"/>
            <a:ext cx="5261723" cy="877887"/>
          </a:xfrm>
        </p:spPr>
        <p:txBody>
          <a:bodyPr>
            <a:normAutofit/>
          </a:bodyPr>
          <a:lstStyle>
            <a:lvl1pPr marL="0" indent="0">
              <a:buNone/>
              <a:defRPr sz="2800" b="1" baseline="0">
                <a:solidFill>
                  <a:srgbClr val="143157"/>
                </a:solidFill>
                <a:latin typeface="+mj-lt"/>
              </a:defRPr>
            </a:lvl1pPr>
          </a:lstStyle>
          <a:p>
            <a:pPr lvl="0"/>
            <a:r>
              <a:rPr lang="en-US" dirty="0"/>
              <a:t>Infographic</a:t>
            </a:r>
          </a:p>
        </p:txBody>
      </p:sp>
      <p:sp>
        <p:nvSpPr>
          <p:cNvPr id="10" name="Text Placeholder 11">
            <a:extLst>
              <a:ext uri="{FF2B5EF4-FFF2-40B4-BE49-F238E27FC236}">
                <a16:creationId xmlns:a16="http://schemas.microsoft.com/office/drawing/2014/main" id="{94ADB638-9FA7-4946-8522-D1782594FDFD}"/>
              </a:ext>
            </a:extLst>
          </p:cNvPr>
          <p:cNvSpPr>
            <a:spLocks noGrp="1"/>
          </p:cNvSpPr>
          <p:nvPr>
            <p:ph type="body" sz="quarter" idx="12" hasCustomPrompt="1"/>
          </p:nvPr>
        </p:nvSpPr>
        <p:spPr>
          <a:xfrm>
            <a:off x="727436" y="1733092"/>
            <a:ext cx="4942026" cy="4007291"/>
          </a:xfrm>
        </p:spPr>
        <p:txBody>
          <a:bodyPr/>
          <a:lstStyle>
            <a:lvl1pPr>
              <a:defRPr sz="2400">
                <a:solidFill>
                  <a:schemeClr val="bg1">
                    <a:lumMod val="50000"/>
                  </a:schemeClr>
                </a:solidFill>
              </a:defRPr>
            </a:lvl1pPr>
            <a:lvl2pPr>
              <a:defRPr sz="2000">
                <a:solidFill>
                  <a:schemeClr val="bg1">
                    <a:lumMod val="50000"/>
                  </a:schemeClr>
                </a:solidFill>
              </a:defRPr>
            </a:lvl2pPr>
            <a:lvl3pPr>
              <a:defRPr sz="1600">
                <a:solidFill>
                  <a:schemeClr val="bg1">
                    <a:lumMod val="50000"/>
                  </a:schemeClr>
                </a:solidFill>
              </a:defRPr>
            </a:lvl3pPr>
            <a:lvl4pPr>
              <a:defRPr sz="1400">
                <a:solidFill>
                  <a:schemeClr val="bg1">
                    <a:lumMod val="50000"/>
                  </a:schemeClr>
                </a:solidFill>
              </a:defRPr>
            </a:lvl4pPr>
            <a:lvl5pPr>
              <a:defRPr sz="1400">
                <a:solidFill>
                  <a:schemeClr val="bg1">
                    <a:lumMod val="50000"/>
                  </a:schemeClr>
                </a:solidFill>
              </a:defRPr>
            </a:lvl5pPr>
          </a:lstStyle>
          <a:p>
            <a:pPr lvl="0"/>
            <a:r>
              <a:rPr lang="en-US" dirty="0" err="1"/>
              <a:t>Veniam</a:t>
            </a:r>
            <a:r>
              <a:rPr lang="en-US" dirty="0"/>
              <a:t> </a:t>
            </a:r>
            <a:r>
              <a:rPr lang="en-US" dirty="0" err="1"/>
              <a:t>offendit</a:t>
            </a:r>
            <a:r>
              <a:rPr lang="en-US" dirty="0"/>
              <a:t> </a:t>
            </a:r>
            <a:r>
              <a:rPr lang="en-US" dirty="0" err="1"/>
              <a:t>ea</a:t>
            </a:r>
            <a:r>
              <a:rPr lang="en-US" dirty="0"/>
              <a:t> cum, stet </a:t>
            </a:r>
            <a:r>
              <a:rPr lang="en-US" dirty="0" err="1"/>
              <a:t>omnesque</a:t>
            </a:r>
            <a:r>
              <a:rPr lang="en-US" dirty="0"/>
              <a:t> </a:t>
            </a:r>
            <a:r>
              <a:rPr lang="en-US" dirty="0" err="1"/>
              <a:t>forensibus</a:t>
            </a:r>
            <a:r>
              <a:rPr lang="en-US" dirty="0"/>
              <a:t> ex sed.</a:t>
            </a:r>
          </a:p>
          <a:p>
            <a:pPr lvl="1"/>
            <a:r>
              <a:rPr lang="en-US" dirty="0"/>
              <a:t>Ex </a:t>
            </a:r>
            <a:r>
              <a:rPr lang="en-US" dirty="0" err="1"/>
              <a:t>legere</a:t>
            </a:r>
            <a:r>
              <a:rPr lang="en-US" dirty="0"/>
              <a:t> </a:t>
            </a:r>
            <a:r>
              <a:rPr lang="en-US" dirty="0" err="1"/>
              <a:t>alternum</a:t>
            </a:r>
            <a:r>
              <a:rPr lang="en-US" dirty="0"/>
              <a:t> </a:t>
            </a:r>
            <a:r>
              <a:rPr lang="en-US" dirty="0" err="1"/>
              <a:t>vulputate</a:t>
            </a:r>
            <a:r>
              <a:rPr lang="en-US" dirty="0"/>
              <a:t> </a:t>
            </a:r>
            <a:r>
              <a:rPr lang="en-US" dirty="0" err="1"/>
              <a:t>usu</a:t>
            </a:r>
            <a:r>
              <a:rPr lang="en-US" dirty="0"/>
              <a:t>, </a:t>
            </a:r>
            <a:r>
              <a:rPr lang="en-US" dirty="0" err="1"/>
              <a:t>nominavi</a:t>
            </a:r>
            <a:r>
              <a:rPr lang="en-US" dirty="0"/>
              <a:t> </a:t>
            </a:r>
            <a:r>
              <a:rPr lang="en-US" dirty="0" err="1"/>
              <a:t>princepes</a:t>
            </a:r>
            <a:r>
              <a:rPr lang="en-US" dirty="0"/>
              <a:t> cu sea.</a:t>
            </a:r>
          </a:p>
          <a:p>
            <a:pPr lvl="2"/>
            <a:r>
              <a:rPr lang="en-US" dirty="0" err="1"/>
              <a:t>Nonumy</a:t>
            </a:r>
            <a:r>
              <a:rPr lang="en-US" dirty="0"/>
              <a:t> </a:t>
            </a:r>
            <a:r>
              <a:rPr lang="en-US" dirty="0" err="1"/>
              <a:t>vulputate</a:t>
            </a:r>
            <a:r>
              <a:rPr lang="en-US" dirty="0"/>
              <a:t> </a:t>
            </a:r>
            <a:r>
              <a:rPr lang="en-US" dirty="0" err="1"/>
              <a:t>elaboratet</a:t>
            </a:r>
            <a:r>
              <a:rPr lang="en-US" dirty="0"/>
              <a:t> et pro, lorem option has id.</a:t>
            </a:r>
          </a:p>
          <a:p>
            <a:pPr lvl="3"/>
            <a:r>
              <a:rPr lang="en-US" dirty="0"/>
              <a:t>Sit in </a:t>
            </a:r>
            <a:r>
              <a:rPr lang="en-US" dirty="0" err="1"/>
              <a:t>movet</a:t>
            </a:r>
            <a:r>
              <a:rPr lang="en-US" dirty="0"/>
              <a:t> </a:t>
            </a:r>
            <a:r>
              <a:rPr lang="en-US" dirty="0" err="1"/>
              <a:t>iriure</a:t>
            </a:r>
            <a:r>
              <a:rPr lang="en-US" dirty="0"/>
              <a:t> </a:t>
            </a:r>
            <a:r>
              <a:rPr lang="en-US" dirty="0" err="1"/>
              <a:t>mentitum</a:t>
            </a:r>
            <a:r>
              <a:rPr lang="en-US" dirty="0"/>
              <a:t>, cum in </a:t>
            </a:r>
            <a:r>
              <a:rPr lang="en-US" dirty="0" err="1"/>
              <a:t>unum</a:t>
            </a:r>
            <a:r>
              <a:rPr lang="en-US" dirty="0"/>
              <a:t> </a:t>
            </a:r>
            <a:r>
              <a:rPr lang="en-US" dirty="0" err="1"/>
              <a:t>indoctum</a:t>
            </a:r>
            <a:r>
              <a:rPr lang="en-US" dirty="0"/>
              <a:t> </a:t>
            </a:r>
            <a:r>
              <a:rPr lang="en-US" dirty="0" err="1"/>
              <a:t>urbanitas</a:t>
            </a:r>
            <a:r>
              <a:rPr lang="en-US" dirty="0"/>
              <a:t>, at sed </a:t>
            </a:r>
            <a:r>
              <a:rPr lang="en-US" dirty="0" err="1"/>
              <a:t>assum</a:t>
            </a:r>
            <a:r>
              <a:rPr lang="en-US" dirty="0"/>
              <a:t> </a:t>
            </a:r>
            <a:r>
              <a:rPr lang="en-US" dirty="0" err="1"/>
              <a:t>paulo</a:t>
            </a:r>
            <a:r>
              <a:rPr lang="en-US" dirty="0"/>
              <a:t> commune.</a:t>
            </a:r>
          </a:p>
          <a:p>
            <a:pPr lvl="4"/>
            <a:r>
              <a:rPr lang="en-US" dirty="0" err="1"/>
              <a:t>Nibh</a:t>
            </a:r>
            <a:r>
              <a:rPr lang="en-US" dirty="0"/>
              <a:t> </a:t>
            </a:r>
            <a:r>
              <a:rPr lang="en-US" dirty="0" err="1"/>
              <a:t>adipiscing</a:t>
            </a:r>
            <a:r>
              <a:rPr lang="en-US" dirty="0"/>
              <a:t> cu sed, </a:t>
            </a:r>
            <a:r>
              <a:rPr lang="en-US" dirty="0" err="1"/>
              <a:t>suas</a:t>
            </a:r>
            <a:r>
              <a:rPr lang="en-US" dirty="0"/>
              <a:t> </a:t>
            </a:r>
            <a:r>
              <a:rPr lang="en-US" dirty="0" err="1"/>
              <a:t>docendi</a:t>
            </a:r>
            <a:r>
              <a:rPr lang="en-US" dirty="0"/>
              <a:t> </a:t>
            </a:r>
            <a:r>
              <a:rPr lang="en-US" dirty="0" err="1"/>
              <a:t>assueverit</a:t>
            </a:r>
            <a:r>
              <a:rPr lang="en-US" dirty="0"/>
              <a:t> </a:t>
            </a:r>
            <a:r>
              <a:rPr lang="en-US" dirty="0" err="1"/>
              <a:t>te</a:t>
            </a:r>
            <a:r>
              <a:rPr lang="en-US" dirty="0"/>
              <a:t> per.</a:t>
            </a:r>
          </a:p>
        </p:txBody>
      </p:sp>
      <p:sp>
        <p:nvSpPr>
          <p:cNvPr id="13" name="Chart Placeholder 12">
            <a:extLst>
              <a:ext uri="{FF2B5EF4-FFF2-40B4-BE49-F238E27FC236}">
                <a16:creationId xmlns:a16="http://schemas.microsoft.com/office/drawing/2014/main" id="{9A63D19B-4B2E-444C-A116-88CB2624FBB5}"/>
              </a:ext>
            </a:extLst>
          </p:cNvPr>
          <p:cNvSpPr>
            <a:spLocks noGrp="1"/>
          </p:cNvSpPr>
          <p:nvPr>
            <p:ph type="chart" sz="quarter" idx="13"/>
          </p:nvPr>
        </p:nvSpPr>
        <p:spPr>
          <a:xfrm>
            <a:off x="6518275" y="710064"/>
            <a:ext cx="5394325" cy="5030335"/>
          </a:xfrm>
        </p:spPr>
        <p:txBody>
          <a:bodyPr/>
          <a:lstStyle>
            <a:lvl1pPr marL="0" indent="0">
              <a:buNone/>
              <a:defRPr/>
            </a:lvl1pPr>
          </a:lstStyle>
          <a:p>
            <a:endParaRPr lang="en-US" dirty="0"/>
          </a:p>
        </p:txBody>
      </p:sp>
      <p:pic>
        <p:nvPicPr>
          <p:cNvPr id="12" name="Picture 11">
            <a:extLst>
              <a:ext uri="{FF2B5EF4-FFF2-40B4-BE49-F238E27FC236}">
                <a16:creationId xmlns:a16="http://schemas.microsoft.com/office/drawing/2014/main" id="{ECD40969-9179-C047-BF00-A8278D4B3538}"/>
              </a:ext>
            </a:extLst>
          </p:cNvPr>
          <p:cNvPicPr>
            <a:picLocks noChangeAspect="1"/>
          </p:cNvPicPr>
          <p:nvPr userDrawn="1"/>
        </p:nvPicPr>
        <p:blipFill>
          <a:blip r:embed="rId3"/>
          <a:stretch>
            <a:fillRect/>
          </a:stretch>
        </p:blipFill>
        <p:spPr>
          <a:xfrm>
            <a:off x="250679" y="6336792"/>
            <a:ext cx="463891" cy="365760"/>
          </a:xfrm>
          <a:prstGeom prst="rect">
            <a:avLst/>
          </a:prstGeom>
        </p:spPr>
      </p:pic>
    </p:spTree>
    <p:extLst>
      <p:ext uri="{BB962C8B-B14F-4D97-AF65-F5344CB8AC3E}">
        <p14:creationId xmlns:p14="http://schemas.microsoft.com/office/powerpoint/2010/main" val="619629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77B843-236F-4701-AAA1-881D99B3B2A2}" type="slidenum">
              <a:rPr lang="en-US" smtClean="0"/>
              <a:t>‹#›</a:t>
            </a:fld>
            <a:endParaRPr lang="en-US"/>
          </a:p>
        </p:txBody>
      </p:sp>
    </p:spTree>
    <p:extLst>
      <p:ext uri="{BB962C8B-B14F-4D97-AF65-F5344CB8AC3E}">
        <p14:creationId xmlns:p14="http://schemas.microsoft.com/office/powerpoint/2010/main" val="21285111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nfographic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EEF8C3D-63F3-42D9-B45F-6D6B7EACB1EE}"/>
              </a:ext>
            </a:extLst>
          </p:cNvPr>
          <p:cNvPicPr>
            <a:picLocks noChangeAspect="1"/>
          </p:cNvPicPr>
          <p:nvPr userDrawn="1"/>
        </p:nvPicPr>
        <p:blipFill>
          <a:blip r:embed="rId2"/>
          <a:stretch>
            <a:fillRect/>
          </a:stretch>
        </p:blipFill>
        <p:spPr>
          <a:xfrm>
            <a:off x="-798057" y="1117617"/>
            <a:ext cx="4951603" cy="51185"/>
          </a:xfrm>
          <a:prstGeom prst="rect">
            <a:avLst/>
          </a:prstGeom>
        </p:spPr>
      </p:pic>
      <p:sp>
        <p:nvSpPr>
          <p:cNvPr id="8" name="Text Placeholder 14">
            <a:extLst>
              <a:ext uri="{FF2B5EF4-FFF2-40B4-BE49-F238E27FC236}">
                <a16:creationId xmlns:a16="http://schemas.microsoft.com/office/drawing/2014/main" id="{A6EF426F-942F-45BE-A72B-2DEA4C342598}"/>
              </a:ext>
            </a:extLst>
          </p:cNvPr>
          <p:cNvSpPr>
            <a:spLocks noGrp="1"/>
          </p:cNvSpPr>
          <p:nvPr>
            <p:ph type="body" sz="quarter" idx="11" hasCustomPrompt="1"/>
          </p:nvPr>
        </p:nvSpPr>
        <p:spPr>
          <a:xfrm>
            <a:off x="727436" y="427603"/>
            <a:ext cx="5261723" cy="877887"/>
          </a:xfrm>
        </p:spPr>
        <p:txBody>
          <a:bodyPr>
            <a:normAutofit/>
          </a:bodyPr>
          <a:lstStyle>
            <a:lvl1pPr marL="0" indent="0">
              <a:buNone/>
              <a:defRPr sz="2800" b="1" baseline="0">
                <a:solidFill>
                  <a:srgbClr val="143157"/>
                </a:solidFill>
                <a:latin typeface="+mj-lt"/>
              </a:defRPr>
            </a:lvl1pPr>
          </a:lstStyle>
          <a:p>
            <a:pPr lvl="0"/>
            <a:r>
              <a:rPr lang="en-US" dirty="0"/>
              <a:t>Infographic</a:t>
            </a:r>
          </a:p>
        </p:txBody>
      </p:sp>
      <p:pic>
        <p:nvPicPr>
          <p:cNvPr id="13" name="Picture 12">
            <a:extLst>
              <a:ext uri="{FF2B5EF4-FFF2-40B4-BE49-F238E27FC236}">
                <a16:creationId xmlns:a16="http://schemas.microsoft.com/office/drawing/2014/main" id="{D4F7EA0A-5699-4ADF-B93D-54857AC0FEA4}"/>
              </a:ext>
            </a:extLst>
          </p:cNvPr>
          <p:cNvPicPr>
            <a:picLocks noChangeAspect="1"/>
          </p:cNvPicPr>
          <p:nvPr userDrawn="1"/>
        </p:nvPicPr>
        <p:blipFill>
          <a:blip r:embed="rId3"/>
          <a:stretch>
            <a:fillRect/>
          </a:stretch>
        </p:blipFill>
        <p:spPr>
          <a:xfrm rot="2700000">
            <a:off x="9113355" y="2266756"/>
            <a:ext cx="1768534" cy="892232"/>
          </a:xfrm>
          <a:prstGeom prst="rect">
            <a:avLst/>
          </a:prstGeom>
        </p:spPr>
      </p:pic>
      <p:pic>
        <p:nvPicPr>
          <p:cNvPr id="14" name="Picture 13">
            <a:extLst>
              <a:ext uri="{FF2B5EF4-FFF2-40B4-BE49-F238E27FC236}">
                <a16:creationId xmlns:a16="http://schemas.microsoft.com/office/drawing/2014/main" id="{34C1D0C3-F72F-4B9A-AEAD-746B3A092B5C}"/>
              </a:ext>
            </a:extLst>
          </p:cNvPr>
          <p:cNvPicPr>
            <a:picLocks noChangeAspect="1"/>
          </p:cNvPicPr>
          <p:nvPr userDrawn="1"/>
        </p:nvPicPr>
        <p:blipFill>
          <a:blip r:embed="rId3"/>
          <a:stretch>
            <a:fillRect/>
          </a:stretch>
        </p:blipFill>
        <p:spPr>
          <a:xfrm rot="10800000">
            <a:off x="6438845" y="2631609"/>
            <a:ext cx="1768534" cy="892232"/>
          </a:xfrm>
          <a:prstGeom prst="rect">
            <a:avLst/>
          </a:prstGeom>
        </p:spPr>
      </p:pic>
      <p:pic>
        <p:nvPicPr>
          <p:cNvPr id="15" name="Picture 14">
            <a:extLst>
              <a:ext uri="{FF2B5EF4-FFF2-40B4-BE49-F238E27FC236}">
                <a16:creationId xmlns:a16="http://schemas.microsoft.com/office/drawing/2014/main" id="{0980EB42-6359-42D2-B90C-CF8B673B0009}"/>
              </a:ext>
            </a:extLst>
          </p:cNvPr>
          <p:cNvPicPr>
            <a:picLocks noChangeAspect="1"/>
          </p:cNvPicPr>
          <p:nvPr userDrawn="1"/>
        </p:nvPicPr>
        <p:blipFill>
          <a:blip r:embed="rId3"/>
          <a:stretch>
            <a:fillRect/>
          </a:stretch>
        </p:blipFill>
        <p:spPr>
          <a:xfrm rot="13500000">
            <a:off x="3700156" y="2889296"/>
            <a:ext cx="1768534" cy="892232"/>
          </a:xfrm>
          <a:prstGeom prst="rect">
            <a:avLst/>
          </a:prstGeom>
        </p:spPr>
      </p:pic>
      <p:pic>
        <p:nvPicPr>
          <p:cNvPr id="16" name="Picture 15">
            <a:extLst>
              <a:ext uri="{FF2B5EF4-FFF2-40B4-BE49-F238E27FC236}">
                <a16:creationId xmlns:a16="http://schemas.microsoft.com/office/drawing/2014/main" id="{3B64E9EF-3D5C-4F2B-A5FA-E52703CDF8FF}"/>
              </a:ext>
            </a:extLst>
          </p:cNvPr>
          <p:cNvPicPr>
            <a:picLocks noChangeAspect="1"/>
          </p:cNvPicPr>
          <p:nvPr userDrawn="1"/>
        </p:nvPicPr>
        <p:blipFill>
          <a:blip r:embed="rId3"/>
          <a:stretch>
            <a:fillRect/>
          </a:stretch>
        </p:blipFill>
        <p:spPr>
          <a:xfrm>
            <a:off x="1495042" y="2443180"/>
            <a:ext cx="1768534" cy="892232"/>
          </a:xfrm>
          <a:prstGeom prst="rect">
            <a:avLst/>
          </a:prstGeom>
        </p:spPr>
      </p:pic>
      <p:sp>
        <p:nvSpPr>
          <p:cNvPr id="18" name="Text Placeholder 17">
            <a:extLst>
              <a:ext uri="{FF2B5EF4-FFF2-40B4-BE49-F238E27FC236}">
                <a16:creationId xmlns:a16="http://schemas.microsoft.com/office/drawing/2014/main" id="{CBC203AD-4CF0-4CBB-9781-168246A09586}"/>
              </a:ext>
            </a:extLst>
          </p:cNvPr>
          <p:cNvSpPr>
            <a:spLocks noGrp="1"/>
          </p:cNvSpPr>
          <p:nvPr>
            <p:ph type="body" sz="quarter" idx="12" hasCustomPrompt="1"/>
          </p:nvPr>
        </p:nvSpPr>
        <p:spPr>
          <a:xfrm>
            <a:off x="1989146" y="2425647"/>
            <a:ext cx="863600" cy="1177925"/>
          </a:xfrm>
        </p:spPr>
        <p:txBody>
          <a:bodyPr>
            <a:noAutofit/>
          </a:bodyPr>
          <a:lstStyle>
            <a:lvl1pPr marL="0" indent="0" algn="ctr">
              <a:buNone/>
              <a:defRPr sz="9600" b="1">
                <a:solidFill>
                  <a:srgbClr val="2B1ED9"/>
                </a:solidFill>
              </a:defRPr>
            </a:lvl1pPr>
          </a:lstStyle>
          <a:p>
            <a:pPr lvl="0"/>
            <a:r>
              <a:rPr lang="en-US" b="1" dirty="0"/>
              <a:t>9</a:t>
            </a:r>
            <a:endParaRPr lang="en-US" dirty="0"/>
          </a:p>
        </p:txBody>
      </p:sp>
      <p:sp>
        <p:nvSpPr>
          <p:cNvPr id="19" name="Text Placeholder 17">
            <a:extLst>
              <a:ext uri="{FF2B5EF4-FFF2-40B4-BE49-F238E27FC236}">
                <a16:creationId xmlns:a16="http://schemas.microsoft.com/office/drawing/2014/main" id="{5302AE9A-3BCF-4E29-B416-695983655ED6}"/>
              </a:ext>
            </a:extLst>
          </p:cNvPr>
          <p:cNvSpPr>
            <a:spLocks noGrp="1"/>
          </p:cNvSpPr>
          <p:nvPr>
            <p:ph type="body" sz="quarter" idx="13" hasCustomPrompt="1"/>
          </p:nvPr>
        </p:nvSpPr>
        <p:spPr>
          <a:xfrm>
            <a:off x="4113096" y="2427119"/>
            <a:ext cx="1528963" cy="1177925"/>
          </a:xfrm>
        </p:spPr>
        <p:txBody>
          <a:bodyPr>
            <a:noAutofit/>
          </a:bodyPr>
          <a:lstStyle>
            <a:lvl1pPr marL="0" indent="0" algn="ctr">
              <a:buNone/>
              <a:defRPr sz="9600" b="1">
                <a:solidFill>
                  <a:srgbClr val="2B1ED9"/>
                </a:solidFill>
              </a:defRPr>
            </a:lvl1pPr>
          </a:lstStyle>
          <a:p>
            <a:pPr lvl="0"/>
            <a:r>
              <a:rPr lang="en-US" b="1" dirty="0"/>
              <a:t>17</a:t>
            </a:r>
            <a:endParaRPr lang="en-US" dirty="0"/>
          </a:p>
        </p:txBody>
      </p:sp>
      <p:sp>
        <p:nvSpPr>
          <p:cNvPr id="20" name="Text Placeholder 17">
            <a:extLst>
              <a:ext uri="{FF2B5EF4-FFF2-40B4-BE49-F238E27FC236}">
                <a16:creationId xmlns:a16="http://schemas.microsoft.com/office/drawing/2014/main" id="{B51E6595-4710-47FE-BB4E-BAB1B935F96A}"/>
              </a:ext>
            </a:extLst>
          </p:cNvPr>
          <p:cNvSpPr>
            <a:spLocks noGrp="1"/>
          </p:cNvSpPr>
          <p:nvPr>
            <p:ph type="body" sz="quarter" idx="14" hasCustomPrompt="1"/>
          </p:nvPr>
        </p:nvSpPr>
        <p:spPr>
          <a:xfrm>
            <a:off x="6558630" y="2427119"/>
            <a:ext cx="1528963" cy="1177925"/>
          </a:xfrm>
        </p:spPr>
        <p:txBody>
          <a:bodyPr>
            <a:noAutofit/>
          </a:bodyPr>
          <a:lstStyle>
            <a:lvl1pPr marL="0" indent="0" algn="ctr">
              <a:buNone/>
              <a:defRPr sz="9600" b="1">
                <a:solidFill>
                  <a:srgbClr val="2B1ED9"/>
                </a:solidFill>
              </a:defRPr>
            </a:lvl1pPr>
          </a:lstStyle>
          <a:p>
            <a:pPr lvl="0"/>
            <a:r>
              <a:rPr lang="en-US" b="1" dirty="0"/>
              <a:t>36</a:t>
            </a:r>
            <a:endParaRPr lang="en-US" dirty="0"/>
          </a:p>
        </p:txBody>
      </p:sp>
      <p:sp>
        <p:nvSpPr>
          <p:cNvPr id="21" name="Text Placeholder 17">
            <a:extLst>
              <a:ext uri="{FF2B5EF4-FFF2-40B4-BE49-F238E27FC236}">
                <a16:creationId xmlns:a16="http://schemas.microsoft.com/office/drawing/2014/main" id="{3221B24B-D5B9-4375-9BB1-466C6C905B16}"/>
              </a:ext>
            </a:extLst>
          </p:cNvPr>
          <p:cNvSpPr>
            <a:spLocks noGrp="1"/>
          </p:cNvSpPr>
          <p:nvPr>
            <p:ph type="body" sz="quarter" idx="15" hasCustomPrompt="1"/>
          </p:nvPr>
        </p:nvSpPr>
        <p:spPr>
          <a:xfrm>
            <a:off x="9339254" y="2425646"/>
            <a:ext cx="863600" cy="1177925"/>
          </a:xfrm>
        </p:spPr>
        <p:txBody>
          <a:bodyPr>
            <a:noAutofit/>
          </a:bodyPr>
          <a:lstStyle>
            <a:lvl1pPr marL="0" indent="0" algn="ctr">
              <a:buNone/>
              <a:defRPr sz="9600" b="1">
                <a:solidFill>
                  <a:srgbClr val="2B1ED9"/>
                </a:solidFill>
              </a:defRPr>
            </a:lvl1pPr>
          </a:lstStyle>
          <a:p>
            <a:pPr lvl="0"/>
            <a:r>
              <a:rPr lang="en-US" b="1" dirty="0"/>
              <a:t>2</a:t>
            </a:r>
            <a:endParaRPr lang="en-US" dirty="0"/>
          </a:p>
        </p:txBody>
      </p:sp>
      <p:sp>
        <p:nvSpPr>
          <p:cNvPr id="25" name="Text Placeholder 24">
            <a:extLst>
              <a:ext uri="{FF2B5EF4-FFF2-40B4-BE49-F238E27FC236}">
                <a16:creationId xmlns:a16="http://schemas.microsoft.com/office/drawing/2014/main" id="{0153AA34-B0FD-4DC0-8C6F-E09E10C7E1E8}"/>
              </a:ext>
            </a:extLst>
          </p:cNvPr>
          <p:cNvSpPr>
            <a:spLocks noGrp="1"/>
          </p:cNvSpPr>
          <p:nvPr>
            <p:ph type="body" sz="quarter" idx="16" hasCustomPrompt="1"/>
          </p:nvPr>
        </p:nvSpPr>
        <p:spPr>
          <a:xfrm>
            <a:off x="1486659" y="3653595"/>
            <a:ext cx="1881187" cy="541337"/>
          </a:xfrm>
        </p:spPr>
        <p:txBody>
          <a:bodyPr>
            <a:normAutofit/>
          </a:bodyPr>
          <a:lstStyle>
            <a:lvl1pPr marL="0" indent="0" algn="ctr">
              <a:buNone/>
              <a:defRPr sz="1200" b="1">
                <a:solidFill>
                  <a:srgbClr val="6D809C"/>
                </a:solidFill>
              </a:defRPr>
            </a:lvl1pPr>
          </a:lstStyle>
          <a:p>
            <a:pPr lvl="0"/>
            <a:r>
              <a:rPr lang="en-US" dirty="0" err="1"/>
              <a:t>Veniam</a:t>
            </a:r>
            <a:r>
              <a:rPr lang="en-US" dirty="0"/>
              <a:t> </a:t>
            </a:r>
            <a:r>
              <a:rPr lang="en-US" dirty="0" err="1"/>
              <a:t>offendit</a:t>
            </a:r>
            <a:r>
              <a:rPr lang="en-US" dirty="0"/>
              <a:t> </a:t>
            </a:r>
            <a:r>
              <a:rPr lang="en-US" dirty="0" err="1"/>
              <a:t>ea</a:t>
            </a:r>
            <a:r>
              <a:rPr lang="en-US" dirty="0"/>
              <a:t> cum, stet </a:t>
            </a:r>
            <a:r>
              <a:rPr lang="en-US" dirty="0" err="1"/>
              <a:t>omnesque</a:t>
            </a:r>
            <a:r>
              <a:rPr lang="en-US" dirty="0"/>
              <a:t> </a:t>
            </a:r>
            <a:r>
              <a:rPr lang="en-US" dirty="0" err="1"/>
              <a:t>forensibus</a:t>
            </a:r>
            <a:endParaRPr lang="en-US" dirty="0"/>
          </a:p>
        </p:txBody>
      </p:sp>
      <p:sp>
        <p:nvSpPr>
          <p:cNvPr id="26" name="Text Placeholder 24">
            <a:extLst>
              <a:ext uri="{FF2B5EF4-FFF2-40B4-BE49-F238E27FC236}">
                <a16:creationId xmlns:a16="http://schemas.microsoft.com/office/drawing/2014/main" id="{DE1256B8-04E3-4A74-AE71-1905ED27CE88}"/>
              </a:ext>
            </a:extLst>
          </p:cNvPr>
          <p:cNvSpPr>
            <a:spLocks noGrp="1"/>
          </p:cNvSpPr>
          <p:nvPr>
            <p:ph type="body" sz="quarter" idx="17" hasCustomPrompt="1"/>
          </p:nvPr>
        </p:nvSpPr>
        <p:spPr>
          <a:xfrm>
            <a:off x="3940880" y="3653595"/>
            <a:ext cx="1881187" cy="541337"/>
          </a:xfrm>
        </p:spPr>
        <p:txBody>
          <a:bodyPr>
            <a:normAutofit/>
          </a:bodyPr>
          <a:lstStyle>
            <a:lvl1pPr marL="0" indent="0" algn="ctr">
              <a:buNone/>
              <a:defRPr sz="1200" b="1">
                <a:solidFill>
                  <a:srgbClr val="6D809C"/>
                </a:solidFill>
              </a:defRPr>
            </a:lvl1pPr>
          </a:lstStyle>
          <a:p>
            <a:pPr lvl="0"/>
            <a:r>
              <a:rPr lang="en-US" dirty="0" err="1"/>
              <a:t>Veniam</a:t>
            </a:r>
            <a:r>
              <a:rPr lang="en-US" dirty="0"/>
              <a:t> </a:t>
            </a:r>
            <a:r>
              <a:rPr lang="en-US" dirty="0" err="1"/>
              <a:t>offendit</a:t>
            </a:r>
            <a:r>
              <a:rPr lang="en-US" dirty="0"/>
              <a:t> </a:t>
            </a:r>
            <a:r>
              <a:rPr lang="en-US" dirty="0" err="1"/>
              <a:t>ea</a:t>
            </a:r>
            <a:r>
              <a:rPr lang="en-US" dirty="0"/>
              <a:t> cum, stet </a:t>
            </a:r>
            <a:r>
              <a:rPr lang="en-US" dirty="0" err="1"/>
              <a:t>omnesque</a:t>
            </a:r>
            <a:r>
              <a:rPr lang="en-US" dirty="0"/>
              <a:t> </a:t>
            </a:r>
            <a:r>
              <a:rPr lang="en-US" dirty="0" err="1"/>
              <a:t>forensibus</a:t>
            </a:r>
            <a:endParaRPr lang="en-US" dirty="0"/>
          </a:p>
        </p:txBody>
      </p:sp>
      <p:sp>
        <p:nvSpPr>
          <p:cNvPr id="27" name="Text Placeholder 24">
            <a:extLst>
              <a:ext uri="{FF2B5EF4-FFF2-40B4-BE49-F238E27FC236}">
                <a16:creationId xmlns:a16="http://schemas.microsoft.com/office/drawing/2014/main" id="{5F62437E-3378-4A78-ADFB-F9EEFFAE16AD}"/>
              </a:ext>
            </a:extLst>
          </p:cNvPr>
          <p:cNvSpPr>
            <a:spLocks noGrp="1"/>
          </p:cNvSpPr>
          <p:nvPr>
            <p:ph type="body" sz="quarter" idx="18" hasCustomPrompt="1"/>
          </p:nvPr>
        </p:nvSpPr>
        <p:spPr>
          <a:xfrm>
            <a:off x="6382517" y="3653595"/>
            <a:ext cx="1881187" cy="541337"/>
          </a:xfrm>
        </p:spPr>
        <p:txBody>
          <a:bodyPr>
            <a:normAutofit/>
          </a:bodyPr>
          <a:lstStyle>
            <a:lvl1pPr marL="0" indent="0" algn="ctr">
              <a:buNone/>
              <a:defRPr sz="1200" b="1">
                <a:solidFill>
                  <a:srgbClr val="6D809C"/>
                </a:solidFill>
              </a:defRPr>
            </a:lvl1pPr>
          </a:lstStyle>
          <a:p>
            <a:pPr lvl="0"/>
            <a:r>
              <a:rPr lang="en-US" dirty="0" err="1"/>
              <a:t>Veniam</a:t>
            </a:r>
            <a:r>
              <a:rPr lang="en-US" dirty="0"/>
              <a:t> </a:t>
            </a:r>
            <a:r>
              <a:rPr lang="en-US" dirty="0" err="1"/>
              <a:t>offendit</a:t>
            </a:r>
            <a:r>
              <a:rPr lang="en-US" dirty="0"/>
              <a:t> </a:t>
            </a:r>
            <a:r>
              <a:rPr lang="en-US" dirty="0" err="1"/>
              <a:t>ea</a:t>
            </a:r>
            <a:r>
              <a:rPr lang="en-US" dirty="0"/>
              <a:t> cum, stet </a:t>
            </a:r>
            <a:r>
              <a:rPr lang="en-US" dirty="0" err="1"/>
              <a:t>omnesque</a:t>
            </a:r>
            <a:r>
              <a:rPr lang="en-US" dirty="0"/>
              <a:t> </a:t>
            </a:r>
            <a:r>
              <a:rPr lang="en-US" dirty="0" err="1"/>
              <a:t>forensibus</a:t>
            </a:r>
            <a:endParaRPr lang="en-US" dirty="0"/>
          </a:p>
        </p:txBody>
      </p:sp>
      <p:sp>
        <p:nvSpPr>
          <p:cNvPr id="28" name="Text Placeholder 24">
            <a:extLst>
              <a:ext uri="{FF2B5EF4-FFF2-40B4-BE49-F238E27FC236}">
                <a16:creationId xmlns:a16="http://schemas.microsoft.com/office/drawing/2014/main" id="{1743FF1C-F0E0-4973-80B7-0617CED14018}"/>
              </a:ext>
            </a:extLst>
          </p:cNvPr>
          <p:cNvSpPr>
            <a:spLocks noGrp="1"/>
          </p:cNvSpPr>
          <p:nvPr>
            <p:ph type="body" sz="quarter" idx="19" hasCustomPrompt="1"/>
          </p:nvPr>
        </p:nvSpPr>
        <p:spPr>
          <a:xfrm>
            <a:off x="8824154" y="3653595"/>
            <a:ext cx="1881187" cy="541337"/>
          </a:xfrm>
        </p:spPr>
        <p:txBody>
          <a:bodyPr>
            <a:normAutofit/>
          </a:bodyPr>
          <a:lstStyle>
            <a:lvl1pPr marL="0" indent="0" algn="ctr">
              <a:buNone/>
              <a:defRPr sz="1200" b="1">
                <a:solidFill>
                  <a:srgbClr val="6D809C"/>
                </a:solidFill>
              </a:defRPr>
            </a:lvl1pPr>
          </a:lstStyle>
          <a:p>
            <a:pPr lvl="0"/>
            <a:r>
              <a:rPr lang="en-US" dirty="0" err="1"/>
              <a:t>Veniam</a:t>
            </a:r>
            <a:r>
              <a:rPr lang="en-US" dirty="0"/>
              <a:t> </a:t>
            </a:r>
            <a:r>
              <a:rPr lang="en-US" dirty="0" err="1"/>
              <a:t>offendit</a:t>
            </a:r>
            <a:r>
              <a:rPr lang="en-US" dirty="0"/>
              <a:t> </a:t>
            </a:r>
            <a:r>
              <a:rPr lang="en-US" dirty="0" err="1"/>
              <a:t>ea</a:t>
            </a:r>
            <a:r>
              <a:rPr lang="en-US" dirty="0"/>
              <a:t> cum, stet </a:t>
            </a:r>
            <a:r>
              <a:rPr lang="en-US" dirty="0" err="1"/>
              <a:t>omnesque</a:t>
            </a:r>
            <a:r>
              <a:rPr lang="en-US" dirty="0"/>
              <a:t> </a:t>
            </a:r>
            <a:r>
              <a:rPr lang="en-US" dirty="0" err="1"/>
              <a:t>forensibus</a:t>
            </a:r>
            <a:endParaRPr lang="en-US" dirty="0"/>
          </a:p>
        </p:txBody>
      </p:sp>
      <p:pic>
        <p:nvPicPr>
          <p:cNvPr id="22" name="Picture 21">
            <a:extLst>
              <a:ext uri="{FF2B5EF4-FFF2-40B4-BE49-F238E27FC236}">
                <a16:creationId xmlns:a16="http://schemas.microsoft.com/office/drawing/2014/main" id="{B37A461C-E82B-BD42-9B9F-C22737B5517A}"/>
              </a:ext>
            </a:extLst>
          </p:cNvPr>
          <p:cNvPicPr>
            <a:picLocks noChangeAspect="1"/>
          </p:cNvPicPr>
          <p:nvPr userDrawn="1"/>
        </p:nvPicPr>
        <p:blipFill>
          <a:blip r:embed="rId4"/>
          <a:stretch>
            <a:fillRect/>
          </a:stretch>
        </p:blipFill>
        <p:spPr>
          <a:xfrm>
            <a:off x="250679" y="6336792"/>
            <a:ext cx="463891" cy="365760"/>
          </a:xfrm>
          <a:prstGeom prst="rect">
            <a:avLst/>
          </a:prstGeom>
        </p:spPr>
      </p:pic>
    </p:spTree>
    <p:extLst>
      <p:ext uri="{BB962C8B-B14F-4D97-AF65-F5344CB8AC3E}">
        <p14:creationId xmlns:p14="http://schemas.microsoft.com/office/powerpoint/2010/main" val="25736281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nfographic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4358C2-B592-4E2D-A562-F3E67479FEFB}"/>
              </a:ext>
            </a:extLst>
          </p:cNvPr>
          <p:cNvPicPr>
            <a:picLocks noChangeAspect="1"/>
          </p:cNvPicPr>
          <p:nvPr userDrawn="1"/>
        </p:nvPicPr>
        <p:blipFill>
          <a:blip r:embed="rId2"/>
          <a:stretch>
            <a:fillRect/>
          </a:stretch>
        </p:blipFill>
        <p:spPr>
          <a:xfrm>
            <a:off x="-798057" y="1117617"/>
            <a:ext cx="4951603" cy="51185"/>
          </a:xfrm>
          <a:prstGeom prst="rect">
            <a:avLst/>
          </a:prstGeom>
        </p:spPr>
      </p:pic>
      <p:sp>
        <p:nvSpPr>
          <p:cNvPr id="8" name="Text Placeholder 14">
            <a:extLst>
              <a:ext uri="{FF2B5EF4-FFF2-40B4-BE49-F238E27FC236}">
                <a16:creationId xmlns:a16="http://schemas.microsoft.com/office/drawing/2014/main" id="{C001CEEE-F0D0-4EA7-B149-A53185B0BFEB}"/>
              </a:ext>
            </a:extLst>
          </p:cNvPr>
          <p:cNvSpPr>
            <a:spLocks noGrp="1"/>
          </p:cNvSpPr>
          <p:nvPr>
            <p:ph type="body" sz="quarter" idx="11" hasCustomPrompt="1"/>
          </p:nvPr>
        </p:nvSpPr>
        <p:spPr>
          <a:xfrm>
            <a:off x="727436" y="427603"/>
            <a:ext cx="5261723" cy="877887"/>
          </a:xfrm>
        </p:spPr>
        <p:txBody>
          <a:bodyPr>
            <a:normAutofit/>
          </a:bodyPr>
          <a:lstStyle>
            <a:lvl1pPr marL="0" indent="0">
              <a:buNone/>
              <a:defRPr sz="2800" b="1" baseline="0">
                <a:solidFill>
                  <a:srgbClr val="143157"/>
                </a:solidFill>
                <a:latin typeface="+mj-lt"/>
              </a:defRPr>
            </a:lvl1pPr>
          </a:lstStyle>
          <a:p>
            <a:pPr lvl="0"/>
            <a:r>
              <a:rPr lang="en-US" dirty="0"/>
              <a:t>Infographic</a:t>
            </a:r>
          </a:p>
        </p:txBody>
      </p:sp>
      <p:sp>
        <p:nvSpPr>
          <p:cNvPr id="9" name="Text Placeholder 11">
            <a:extLst>
              <a:ext uri="{FF2B5EF4-FFF2-40B4-BE49-F238E27FC236}">
                <a16:creationId xmlns:a16="http://schemas.microsoft.com/office/drawing/2014/main" id="{91252DC8-7098-4BCF-B826-610D2C6702BE}"/>
              </a:ext>
            </a:extLst>
          </p:cNvPr>
          <p:cNvSpPr>
            <a:spLocks noGrp="1"/>
          </p:cNvSpPr>
          <p:nvPr>
            <p:ph type="body" sz="quarter" idx="12" hasCustomPrompt="1"/>
          </p:nvPr>
        </p:nvSpPr>
        <p:spPr>
          <a:xfrm>
            <a:off x="5989159" y="1468526"/>
            <a:ext cx="6055151" cy="4594225"/>
          </a:xfrm>
        </p:spPr>
        <p:txBody>
          <a:bodyPr/>
          <a:lstStyle>
            <a:lvl1pPr>
              <a:defRPr sz="2400">
                <a:solidFill>
                  <a:schemeClr val="bg1">
                    <a:lumMod val="50000"/>
                  </a:schemeClr>
                </a:solidFill>
              </a:defRPr>
            </a:lvl1pPr>
            <a:lvl2pPr>
              <a:defRPr sz="2000">
                <a:solidFill>
                  <a:schemeClr val="bg1">
                    <a:lumMod val="50000"/>
                  </a:schemeClr>
                </a:solidFill>
              </a:defRPr>
            </a:lvl2pPr>
            <a:lvl3pPr>
              <a:defRPr sz="1600">
                <a:solidFill>
                  <a:schemeClr val="bg1">
                    <a:lumMod val="50000"/>
                  </a:schemeClr>
                </a:solidFill>
              </a:defRPr>
            </a:lvl3pPr>
            <a:lvl4pPr>
              <a:defRPr sz="1400">
                <a:solidFill>
                  <a:schemeClr val="bg1">
                    <a:lumMod val="50000"/>
                  </a:schemeClr>
                </a:solidFill>
              </a:defRPr>
            </a:lvl4pPr>
            <a:lvl5pPr>
              <a:defRPr sz="1400">
                <a:solidFill>
                  <a:schemeClr val="bg1">
                    <a:lumMod val="50000"/>
                  </a:schemeClr>
                </a:solidFill>
              </a:defRPr>
            </a:lvl5pPr>
          </a:lstStyle>
          <a:p>
            <a:pPr lvl="0"/>
            <a:r>
              <a:rPr lang="en-US" dirty="0" err="1"/>
              <a:t>Veniam</a:t>
            </a:r>
            <a:r>
              <a:rPr lang="en-US" dirty="0"/>
              <a:t> </a:t>
            </a:r>
            <a:r>
              <a:rPr lang="en-US" dirty="0" err="1"/>
              <a:t>offendit</a:t>
            </a:r>
            <a:r>
              <a:rPr lang="en-US" dirty="0"/>
              <a:t> </a:t>
            </a:r>
            <a:r>
              <a:rPr lang="en-US" dirty="0" err="1"/>
              <a:t>ea</a:t>
            </a:r>
            <a:r>
              <a:rPr lang="en-US" dirty="0"/>
              <a:t> cum, stet </a:t>
            </a:r>
            <a:r>
              <a:rPr lang="en-US" dirty="0" err="1"/>
              <a:t>omnesque</a:t>
            </a:r>
            <a:r>
              <a:rPr lang="en-US" dirty="0"/>
              <a:t> </a:t>
            </a:r>
            <a:r>
              <a:rPr lang="en-US" dirty="0" err="1"/>
              <a:t>forensibus</a:t>
            </a:r>
            <a:r>
              <a:rPr lang="en-US" dirty="0"/>
              <a:t> ex sed.</a:t>
            </a:r>
          </a:p>
          <a:p>
            <a:pPr lvl="1"/>
            <a:r>
              <a:rPr lang="en-US" dirty="0"/>
              <a:t>Ex </a:t>
            </a:r>
            <a:r>
              <a:rPr lang="en-US" dirty="0" err="1"/>
              <a:t>legere</a:t>
            </a:r>
            <a:r>
              <a:rPr lang="en-US" dirty="0"/>
              <a:t> </a:t>
            </a:r>
            <a:r>
              <a:rPr lang="en-US" dirty="0" err="1"/>
              <a:t>alternum</a:t>
            </a:r>
            <a:r>
              <a:rPr lang="en-US" dirty="0"/>
              <a:t> </a:t>
            </a:r>
            <a:r>
              <a:rPr lang="en-US" dirty="0" err="1"/>
              <a:t>vulputate</a:t>
            </a:r>
            <a:r>
              <a:rPr lang="en-US" dirty="0"/>
              <a:t> </a:t>
            </a:r>
            <a:r>
              <a:rPr lang="en-US" dirty="0" err="1"/>
              <a:t>usu</a:t>
            </a:r>
            <a:r>
              <a:rPr lang="en-US" dirty="0"/>
              <a:t>, </a:t>
            </a:r>
            <a:r>
              <a:rPr lang="en-US" dirty="0" err="1"/>
              <a:t>nominavi</a:t>
            </a:r>
            <a:r>
              <a:rPr lang="en-US" dirty="0"/>
              <a:t> </a:t>
            </a:r>
            <a:r>
              <a:rPr lang="en-US" dirty="0" err="1"/>
              <a:t>princepes</a:t>
            </a:r>
            <a:r>
              <a:rPr lang="en-US" dirty="0"/>
              <a:t> cu sea.</a:t>
            </a:r>
          </a:p>
          <a:p>
            <a:pPr lvl="2"/>
            <a:r>
              <a:rPr lang="en-US" dirty="0" err="1"/>
              <a:t>Nonumy</a:t>
            </a:r>
            <a:r>
              <a:rPr lang="en-US" dirty="0"/>
              <a:t> </a:t>
            </a:r>
            <a:r>
              <a:rPr lang="en-US" dirty="0" err="1"/>
              <a:t>vulputate</a:t>
            </a:r>
            <a:r>
              <a:rPr lang="en-US" dirty="0"/>
              <a:t> </a:t>
            </a:r>
            <a:r>
              <a:rPr lang="en-US" dirty="0" err="1"/>
              <a:t>elaboratet</a:t>
            </a:r>
            <a:r>
              <a:rPr lang="en-US" dirty="0"/>
              <a:t> et pro, lorem option has id.</a:t>
            </a:r>
          </a:p>
          <a:p>
            <a:pPr lvl="3"/>
            <a:r>
              <a:rPr lang="en-US" dirty="0"/>
              <a:t>Sit in </a:t>
            </a:r>
            <a:r>
              <a:rPr lang="en-US" dirty="0" err="1"/>
              <a:t>movet</a:t>
            </a:r>
            <a:r>
              <a:rPr lang="en-US" dirty="0"/>
              <a:t> </a:t>
            </a:r>
            <a:r>
              <a:rPr lang="en-US" dirty="0" err="1"/>
              <a:t>iriure</a:t>
            </a:r>
            <a:r>
              <a:rPr lang="en-US" dirty="0"/>
              <a:t> </a:t>
            </a:r>
            <a:r>
              <a:rPr lang="en-US" dirty="0" err="1"/>
              <a:t>mentitum</a:t>
            </a:r>
            <a:r>
              <a:rPr lang="en-US" dirty="0"/>
              <a:t>, cum in </a:t>
            </a:r>
            <a:r>
              <a:rPr lang="en-US" dirty="0" err="1"/>
              <a:t>unum</a:t>
            </a:r>
            <a:r>
              <a:rPr lang="en-US" dirty="0"/>
              <a:t> </a:t>
            </a:r>
            <a:r>
              <a:rPr lang="en-US" dirty="0" err="1"/>
              <a:t>indoctum</a:t>
            </a:r>
            <a:r>
              <a:rPr lang="en-US" dirty="0"/>
              <a:t> </a:t>
            </a:r>
            <a:r>
              <a:rPr lang="en-US" dirty="0" err="1"/>
              <a:t>urbanitas</a:t>
            </a:r>
            <a:r>
              <a:rPr lang="en-US" dirty="0"/>
              <a:t>, at sed </a:t>
            </a:r>
            <a:r>
              <a:rPr lang="en-US" dirty="0" err="1"/>
              <a:t>assum</a:t>
            </a:r>
            <a:r>
              <a:rPr lang="en-US" dirty="0"/>
              <a:t> </a:t>
            </a:r>
            <a:r>
              <a:rPr lang="en-US" dirty="0" err="1"/>
              <a:t>paulo</a:t>
            </a:r>
            <a:r>
              <a:rPr lang="en-US" dirty="0"/>
              <a:t> commune.</a:t>
            </a:r>
          </a:p>
          <a:p>
            <a:pPr lvl="4"/>
            <a:r>
              <a:rPr lang="en-US" dirty="0" err="1"/>
              <a:t>Nibh</a:t>
            </a:r>
            <a:r>
              <a:rPr lang="en-US" dirty="0"/>
              <a:t> </a:t>
            </a:r>
            <a:r>
              <a:rPr lang="en-US" dirty="0" err="1"/>
              <a:t>adipiscing</a:t>
            </a:r>
            <a:r>
              <a:rPr lang="en-US" dirty="0"/>
              <a:t> cu sed, </a:t>
            </a:r>
            <a:r>
              <a:rPr lang="en-US" dirty="0" err="1"/>
              <a:t>suas</a:t>
            </a:r>
            <a:r>
              <a:rPr lang="en-US" dirty="0"/>
              <a:t> </a:t>
            </a:r>
            <a:r>
              <a:rPr lang="en-US" dirty="0" err="1"/>
              <a:t>docendi</a:t>
            </a:r>
            <a:r>
              <a:rPr lang="en-US" dirty="0"/>
              <a:t> </a:t>
            </a:r>
            <a:r>
              <a:rPr lang="en-US" dirty="0" err="1"/>
              <a:t>assueverit</a:t>
            </a:r>
            <a:r>
              <a:rPr lang="en-US" dirty="0"/>
              <a:t> </a:t>
            </a:r>
            <a:r>
              <a:rPr lang="en-US" dirty="0" err="1"/>
              <a:t>te</a:t>
            </a:r>
            <a:r>
              <a:rPr lang="en-US" dirty="0"/>
              <a:t> per.</a:t>
            </a:r>
          </a:p>
        </p:txBody>
      </p:sp>
      <p:sp>
        <p:nvSpPr>
          <p:cNvPr id="10" name="Chart Placeholder 12">
            <a:extLst>
              <a:ext uri="{FF2B5EF4-FFF2-40B4-BE49-F238E27FC236}">
                <a16:creationId xmlns:a16="http://schemas.microsoft.com/office/drawing/2014/main" id="{F55C8266-7965-46DD-8B9A-4627A7E90BEB}"/>
              </a:ext>
            </a:extLst>
          </p:cNvPr>
          <p:cNvSpPr>
            <a:spLocks noGrp="1"/>
          </p:cNvSpPr>
          <p:nvPr>
            <p:ph type="chart" sz="quarter" idx="13"/>
          </p:nvPr>
        </p:nvSpPr>
        <p:spPr>
          <a:xfrm>
            <a:off x="904167" y="1468525"/>
            <a:ext cx="4791678" cy="4594225"/>
          </a:xfrm>
        </p:spPr>
        <p:txBody>
          <a:bodyPr/>
          <a:lstStyle>
            <a:lvl1pPr marL="0" indent="0">
              <a:buNone/>
              <a:defRPr/>
            </a:lvl1pPr>
          </a:lstStyle>
          <a:p>
            <a:endParaRPr lang="en-US" dirty="0"/>
          </a:p>
        </p:txBody>
      </p:sp>
      <p:pic>
        <p:nvPicPr>
          <p:cNvPr id="12" name="Picture 11">
            <a:extLst>
              <a:ext uri="{FF2B5EF4-FFF2-40B4-BE49-F238E27FC236}">
                <a16:creationId xmlns:a16="http://schemas.microsoft.com/office/drawing/2014/main" id="{04FBF87C-91AB-8E4B-B4E9-2C4E838889D6}"/>
              </a:ext>
            </a:extLst>
          </p:cNvPr>
          <p:cNvPicPr>
            <a:picLocks noChangeAspect="1"/>
          </p:cNvPicPr>
          <p:nvPr userDrawn="1"/>
        </p:nvPicPr>
        <p:blipFill>
          <a:blip r:embed="rId3"/>
          <a:stretch>
            <a:fillRect/>
          </a:stretch>
        </p:blipFill>
        <p:spPr>
          <a:xfrm>
            <a:off x="250679" y="6336792"/>
            <a:ext cx="463891" cy="365760"/>
          </a:xfrm>
          <a:prstGeom prst="rect">
            <a:avLst/>
          </a:prstGeom>
        </p:spPr>
      </p:pic>
    </p:spTree>
    <p:extLst>
      <p:ext uri="{BB962C8B-B14F-4D97-AF65-F5344CB8AC3E}">
        <p14:creationId xmlns:p14="http://schemas.microsoft.com/office/powerpoint/2010/main" val="2099993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42C3B69-7864-4697-9C8A-4FD69E857EA1}"/>
              </a:ext>
            </a:extLst>
          </p:cNvPr>
          <p:cNvPicPr>
            <a:picLocks noChangeAspect="1"/>
          </p:cNvPicPr>
          <p:nvPr userDrawn="1"/>
        </p:nvPicPr>
        <p:blipFill>
          <a:blip r:embed="rId2"/>
          <a:stretch>
            <a:fillRect/>
          </a:stretch>
        </p:blipFill>
        <p:spPr>
          <a:xfrm>
            <a:off x="-798057" y="1117617"/>
            <a:ext cx="4951603" cy="51185"/>
          </a:xfrm>
          <a:prstGeom prst="rect">
            <a:avLst/>
          </a:prstGeom>
        </p:spPr>
      </p:pic>
      <p:pic>
        <p:nvPicPr>
          <p:cNvPr id="7" name="Picture 6">
            <a:extLst>
              <a:ext uri="{FF2B5EF4-FFF2-40B4-BE49-F238E27FC236}">
                <a16:creationId xmlns:a16="http://schemas.microsoft.com/office/drawing/2014/main" id="{FE147C71-3563-4AC2-BEDA-967406328C0D}"/>
              </a:ext>
            </a:extLst>
          </p:cNvPr>
          <p:cNvPicPr>
            <a:picLocks noChangeAspect="1"/>
          </p:cNvPicPr>
          <p:nvPr userDrawn="1"/>
        </p:nvPicPr>
        <p:blipFill>
          <a:blip r:embed="rId3"/>
          <a:stretch>
            <a:fillRect/>
          </a:stretch>
        </p:blipFill>
        <p:spPr>
          <a:xfrm>
            <a:off x="250679" y="6336792"/>
            <a:ext cx="463891" cy="365760"/>
          </a:xfrm>
          <a:prstGeom prst="rect">
            <a:avLst/>
          </a:prstGeom>
        </p:spPr>
      </p:pic>
      <p:sp>
        <p:nvSpPr>
          <p:cNvPr id="8" name="Text Placeholder 14">
            <a:extLst>
              <a:ext uri="{FF2B5EF4-FFF2-40B4-BE49-F238E27FC236}">
                <a16:creationId xmlns:a16="http://schemas.microsoft.com/office/drawing/2014/main" id="{356BB0DC-7DBB-496E-9B5E-59997C813777}"/>
              </a:ext>
            </a:extLst>
          </p:cNvPr>
          <p:cNvSpPr>
            <a:spLocks noGrp="1"/>
          </p:cNvSpPr>
          <p:nvPr>
            <p:ph type="body" sz="quarter" idx="11" hasCustomPrompt="1"/>
          </p:nvPr>
        </p:nvSpPr>
        <p:spPr>
          <a:xfrm>
            <a:off x="727436" y="427603"/>
            <a:ext cx="5261723" cy="877887"/>
          </a:xfrm>
        </p:spPr>
        <p:txBody>
          <a:bodyPr>
            <a:normAutofit/>
          </a:bodyPr>
          <a:lstStyle>
            <a:lvl1pPr marL="0" indent="0">
              <a:buNone/>
              <a:defRPr sz="2800" b="1" baseline="0">
                <a:solidFill>
                  <a:srgbClr val="143157"/>
                </a:solidFill>
                <a:latin typeface="+mj-lt"/>
              </a:defRPr>
            </a:lvl1pPr>
          </a:lstStyle>
          <a:p>
            <a:pPr lvl="0"/>
            <a:r>
              <a:rPr lang="en-US" dirty="0"/>
              <a:t>Table</a:t>
            </a:r>
          </a:p>
        </p:txBody>
      </p:sp>
      <p:sp>
        <p:nvSpPr>
          <p:cNvPr id="12" name="Table Placeholder 11">
            <a:extLst>
              <a:ext uri="{FF2B5EF4-FFF2-40B4-BE49-F238E27FC236}">
                <a16:creationId xmlns:a16="http://schemas.microsoft.com/office/drawing/2014/main" id="{60A5F568-05C1-44EE-B80A-C6EBC94317A6}"/>
              </a:ext>
            </a:extLst>
          </p:cNvPr>
          <p:cNvSpPr>
            <a:spLocks noGrp="1"/>
          </p:cNvSpPr>
          <p:nvPr>
            <p:ph type="tbl" sz="quarter" idx="12"/>
          </p:nvPr>
        </p:nvSpPr>
        <p:spPr>
          <a:xfrm>
            <a:off x="727075" y="1603375"/>
            <a:ext cx="7742238" cy="2743200"/>
          </a:xfrm>
        </p:spPr>
        <p:txBody>
          <a:bodyPr/>
          <a:lstStyle/>
          <a:p>
            <a:endParaRPr lang="en-US"/>
          </a:p>
        </p:txBody>
      </p:sp>
      <p:sp>
        <p:nvSpPr>
          <p:cNvPr id="14" name="Table Placeholder 13">
            <a:extLst>
              <a:ext uri="{FF2B5EF4-FFF2-40B4-BE49-F238E27FC236}">
                <a16:creationId xmlns:a16="http://schemas.microsoft.com/office/drawing/2014/main" id="{BD371443-8FD5-402D-A59F-252F390FFE2B}"/>
              </a:ext>
            </a:extLst>
          </p:cNvPr>
          <p:cNvSpPr>
            <a:spLocks noGrp="1"/>
          </p:cNvSpPr>
          <p:nvPr>
            <p:ph type="tbl" sz="quarter" idx="13"/>
          </p:nvPr>
        </p:nvSpPr>
        <p:spPr>
          <a:xfrm>
            <a:off x="727075" y="4602163"/>
            <a:ext cx="4130675" cy="1573212"/>
          </a:xfrm>
        </p:spPr>
        <p:txBody>
          <a:bodyPr/>
          <a:lstStyle/>
          <a:p>
            <a:endParaRPr lang="en-US"/>
          </a:p>
        </p:txBody>
      </p:sp>
    </p:spTree>
    <p:extLst>
      <p:ext uri="{BB962C8B-B14F-4D97-AF65-F5344CB8AC3E}">
        <p14:creationId xmlns:p14="http://schemas.microsoft.com/office/powerpoint/2010/main" val="941343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77B843-236F-4701-AAA1-881D99B3B2A2}" type="slidenum">
              <a:rPr lang="en-US" smtClean="0"/>
              <a:t>‹#›</a:t>
            </a:fld>
            <a:endParaRPr lang="en-US"/>
          </a:p>
        </p:txBody>
      </p:sp>
    </p:spTree>
    <p:extLst>
      <p:ext uri="{BB962C8B-B14F-4D97-AF65-F5344CB8AC3E}">
        <p14:creationId xmlns:p14="http://schemas.microsoft.com/office/powerpoint/2010/main" val="42167879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77B843-236F-4701-AAA1-881D99B3B2A2}" type="slidenum">
              <a:rPr lang="en-US" smtClean="0"/>
              <a:t>‹#›</a:t>
            </a:fld>
            <a:endParaRPr lang="en-US"/>
          </a:p>
        </p:txBody>
      </p:sp>
    </p:spTree>
    <p:extLst>
      <p:ext uri="{BB962C8B-B14F-4D97-AF65-F5344CB8AC3E}">
        <p14:creationId xmlns:p14="http://schemas.microsoft.com/office/powerpoint/2010/main" val="739842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77B843-236F-4701-AAA1-881D99B3B2A2}" type="slidenum">
              <a:rPr lang="en-US" smtClean="0"/>
              <a:t>‹#›</a:t>
            </a:fld>
            <a:endParaRPr lang="en-US"/>
          </a:p>
        </p:txBody>
      </p:sp>
    </p:spTree>
    <p:extLst>
      <p:ext uri="{BB962C8B-B14F-4D97-AF65-F5344CB8AC3E}">
        <p14:creationId xmlns:p14="http://schemas.microsoft.com/office/powerpoint/2010/main" val="3067358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77B843-236F-4701-AAA1-881D99B3B2A2}" type="slidenum">
              <a:rPr lang="en-US" smtClean="0"/>
              <a:t>‹#›</a:t>
            </a:fld>
            <a:endParaRPr lang="en-US"/>
          </a:p>
        </p:txBody>
      </p:sp>
    </p:spTree>
    <p:extLst>
      <p:ext uri="{BB962C8B-B14F-4D97-AF65-F5344CB8AC3E}">
        <p14:creationId xmlns:p14="http://schemas.microsoft.com/office/powerpoint/2010/main" val="2046218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77B843-236F-4701-AAA1-881D99B3B2A2}" type="slidenum">
              <a:rPr lang="en-US" smtClean="0"/>
              <a:t>‹#›</a:t>
            </a:fld>
            <a:endParaRPr lang="en-US"/>
          </a:p>
        </p:txBody>
      </p:sp>
    </p:spTree>
    <p:extLst>
      <p:ext uri="{BB962C8B-B14F-4D97-AF65-F5344CB8AC3E}">
        <p14:creationId xmlns:p14="http://schemas.microsoft.com/office/powerpoint/2010/main" val="4060811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77B843-236F-4701-AAA1-881D99B3B2A2}" type="slidenum">
              <a:rPr lang="en-US" smtClean="0"/>
              <a:t>‹#›</a:t>
            </a:fld>
            <a:endParaRPr lang="en-US"/>
          </a:p>
        </p:txBody>
      </p:sp>
    </p:spTree>
    <p:extLst>
      <p:ext uri="{BB962C8B-B14F-4D97-AF65-F5344CB8AC3E}">
        <p14:creationId xmlns:p14="http://schemas.microsoft.com/office/powerpoint/2010/main" val="3898542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77B843-236F-4701-AAA1-881D99B3B2A2}" type="slidenum">
              <a:rPr lang="en-US" smtClean="0"/>
              <a:t>‹#›</a:t>
            </a:fld>
            <a:endParaRPr lang="en-US"/>
          </a:p>
        </p:txBody>
      </p:sp>
    </p:spTree>
    <p:extLst>
      <p:ext uri="{BB962C8B-B14F-4D97-AF65-F5344CB8AC3E}">
        <p14:creationId xmlns:p14="http://schemas.microsoft.com/office/powerpoint/2010/main" val="1703545500"/>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664" r:id="rId13"/>
    <p:sldLayoutId id="2147483665" r:id="rId14"/>
    <p:sldLayoutId id="2147483666" r:id="rId15"/>
    <p:sldLayoutId id="2147483650" r:id="rId16"/>
    <p:sldLayoutId id="2147483651" r:id="rId17"/>
    <p:sldLayoutId id="2147483652" r:id="rId18"/>
    <p:sldLayoutId id="2147483707" r:id="rId19"/>
    <p:sldLayoutId id="2147483708" r:id="rId20"/>
    <p:sldLayoutId id="2147483706" r:id="rId21"/>
    <p:sldLayoutId id="2147483709" r:id="rId22"/>
    <p:sldLayoutId id="2147483653" r:id="rId23"/>
    <p:sldLayoutId id="2147483654" r:id="rId24"/>
    <p:sldLayoutId id="2147483655" r:id="rId25"/>
    <p:sldLayoutId id="2147483656" r:id="rId26"/>
    <p:sldLayoutId id="2147483657" r:id="rId27"/>
    <p:sldLayoutId id="2147483658" r:id="rId28"/>
    <p:sldLayoutId id="2147483659" r:id="rId29"/>
    <p:sldLayoutId id="2147483660" r:id="rId30"/>
    <p:sldLayoutId id="2147483661" r:id="rId31"/>
    <p:sldLayoutId id="2147483662" r:id="rId3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hyperlink" Target="http://cdn.projecthaile.com/js/trb-1.js" TargetMode="External"/><Relationship Id="rId5" Type="http://schemas.openxmlformats.org/officeDocument/2006/relationships/hyperlink" Target="http://web.archive.org/web/20110901233330/reuters.com" TargetMode="Externa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hyperlink" Target="https://www.alexa.com/topsites" TargetMode="External"/><Relationship Id="rId2" Type="http://schemas.openxmlformats.org/officeDocument/2006/relationships/hyperlink" Target="http://trackingexcavator.cs.washington.edu/" TargetMode="External"/><Relationship Id="rId1" Type="http://schemas.openxmlformats.org/officeDocument/2006/relationships/slideLayout" Target="../slideLayouts/slideLayout23.xml"/><Relationship Id="rId6" Type="http://schemas.openxmlformats.org/officeDocument/2006/relationships/hyperlink" Target="https://www.westlaw.com/" TargetMode="External"/><Relationship Id="rId5" Type="http://schemas.openxmlformats.org/officeDocument/2006/relationships/hyperlink" Target="https://www.lexisnexis.com/en-us/gateway.page" TargetMode="External"/><Relationship Id="rId4" Type="http://schemas.openxmlformats.org/officeDocument/2006/relationships/hyperlink" Target="http://s3.amazonaws.com/alexa-static/top-1m.csv.zip"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github.com/UWCSESecurityLab/archive-watcher" TargetMode="Externa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BF68C5-2E5A-3741-8B13-7E52F177BE1B}"/>
              </a:ext>
            </a:extLst>
          </p:cNvPr>
          <p:cNvSpPr>
            <a:spLocks noGrp="1"/>
          </p:cNvSpPr>
          <p:nvPr>
            <p:ph type="body" sz="quarter" idx="10"/>
          </p:nvPr>
        </p:nvSpPr>
        <p:spPr>
          <a:xfrm>
            <a:off x="849919" y="135214"/>
            <a:ext cx="10695963" cy="1039828"/>
          </a:xfrm>
        </p:spPr>
        <p:txBody>
          <a:bodyPr/>
          <a:lstStyle/>
          <a:p>
            <a:r>
              <a:rPr lang="en-US" sz="3600" b="1" dirty="0"/>
              <a:t>Rewriting History: Changing the Archived Web from the Present</a:t>
            </a:r>
          </a:p>
          <a:p>
            <a:r>
              <a:rPr lang="en-US" sz="1800" b="1" dirty="0"/>
              <a:t>By: Ada Lerner, Tadayoshi Kohno, and Franziska </a:t>
            </a:r>
            <a:r>
              <a:rPr lang="en-US" sz="1800" b="1" dirty="0" err="1"/>
              <a:t>Roesner</a:t>
            </a:r>
            <a:endParaRPr lang="en-US" sz="1800" b="1" dirty="0"/>
          </a:p>
          <a:p>
            <a:r>
              <a:rPr lang="en-US" sz="3600" b="1" dirty="0"/>
              <a:t>&amp;</a:t>
            </a:r>
          </a:p>
          <a:p>
            <a:r>
              <a:rPr lang="en-US" sz="3600" b="1" dirty="0"/>
              <a:t>Thinking like a Hacker: Security Considerations for High-Fidelity Web Archives</a:t>
            </a:r>
          </a:p>
          <a:p>
            <a:r>
              <a:rPr lang="en-US" sz="1800" b="1" dirty="0"/>
              <a:t>By: Jack Cushman, Ilya </a:t>
            </a:r>
            <a:r>
              <a:rPr lang="en-US" sz="1800" b="1" dirty="0" err="1"/>
              <a:t>Kreymer</a:t>
            </a:r>
            <a:endParaRPr lang="en-US" sz="1800" b="1" dirty="0"/>
          </a:p>
          <a:p>
            <a:endParaRPr lang="en-US" sz="3200" b="1" dirty="0"/>
          </a:p>
          <a:p>
            <a:endParaRPr lang="en-US" sz="1800" dirty="0">
              <a:latin typeface="LinBiolinumTB"/>
            </a:endParaRPr>
          </a:p>
          <a:p>
            <a:endParaRPr lang="en-US" sz="4800" dirty="0"/>
          </a:p>
        </p:txBody>
      </p:sp>
      <p:sp>
        <p:nvSpPr>
          <p:cNvPr id="3" name="Text Placeholder 2">
            <a:extLst>
              <a:ext uri="{FF2B5EF4-FFF2-40B4-BE49-F238E27FC236}">
                <a16:creationId xmlns:a16="http://schemas.microsoft.com/office/drawing/2014/main" id="{065E71B2-839B-AF45-B237-7F8A026E4F0F}"/>
              </a:ext>
            </a:extLst>
          </p:cNvPr>
          <p:cNvSpPr>
            <a:spLocks noGrp="1"/>
          </p:cNvSpPr>
          <p:nvPr>
            <p:ph type="body" sz="quarter" idx="11"/>
          </p:nvPr>
        </p:nvSpPr>
        <p:spPr>
          <a:xfrm>
            <a:off x="4326255" y="4021494"/>
            <a:ext cx="3855053" cy="1409218"/>
          </a:xfrm>
        </p:spPr>
        <p:txBody>
          <a:bodyPr>
            <a:normAutofit fontScale="92500"/>
          </a:bodyPr>
          <a:lstStyle/>
          <a:p>
            <a:r>
              <a:rPr lang="en-US" dirty="0"/>
              <a:t>Presented by: Evan Savaria</a:t>
            </a:r>
          </a:p>
          <a:p>
            <a:r>
              <a:rPr lang="en-US" dirty="0"/>
              <a:t>CS 895: Web Archiving Forensics</a:t>
            </a:r>
          </a:p>
          <a:p>
            <a:r>
              <a:rPr lang="en-US" dirty="0"/>
              <a:t>November 05, 2020 </a:t>
            </a:r>
          </a:p>
        </p:txBody>
      </p:sp>
      <p:sp>
        <p:nvSpPr>
          <p:cNvPr id="4" name="Text Placeholder 2">
            <a:extLst>
              <a:ext uri="{FF2B5EF4-FFF2-40B4-BE49-F238E27FC236}">
                <a16:creationId xmlns:a16="http://schemas.microsoft.com/office/drawing/2014/main" id="{288D87A9-B795-47C0-84B5-83FC59F13F6E}"/>
              </a:ext>
            </a:extLst>
          </p:cNvPr>
          <p:cNvSpPr txBox="1">
            <a:spLocks/>
          </p:cNvSpPr>
          <p:nvPr/>
        </p:nvSpPr>
        <p:spPr>
          <a:xfrm>
            <a:off x="4166948" y="2916819"/>
            <a:ext cx="3855053" cy="99735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i="1" kern="1200">
                <a:solidFill>
                  <a:srgbClr val="0E2E58"/>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mj-lt"/>
            </a:endParaRPr>
          </a:p>
        </p:txBody>
      </p:sp>
      <p:pic>
        <p:nvPicPr>
          <p:cNvPr id="5" name="Picture 4">
            <a:extLst>
              <a:ext uri="{FF2B5EF4-FFF2-40B4-BE49-F238E27FC236}">
                <a16:creationId xmlns:a16="http://schemas.microsoft.com/office/drawing/2014/main" id="{12790486-0D16-497C-AC94-406FF22308AF}"/>
              </a:ext>
            </a:extLst>
          </p:cNvPr>
          <p:cNvPicPr>
            <a:picLocks noChangeAspect="1"/>
          </p:cNvPicPr>
          <p:nvPr/>
        </p:nvPicPr>
        <p:blipFill>
          <a:blip r:embed="rId2"/>
          <a:stretch>
            <a:fillRect/>
          </a:stretch>
        </p:blipFill>
        <p:spPr>
          <a:xfrm>
            <a:off x="9530080" y="810555"/>
            <a:ext cx="2226945" cy="647839"/>
          </a:xfrm>
          <a:prstGeom prst="rect">
            <a:avLst/>
          </a:prstGeom>
        </p:spPr>
      </p:pic>
    </p:spTree>
    <p:extLst>
      <p:ext uri="{BB962C8B-B14F-4D97-AF65-F5344CB8AC3E}">
        <p14:creationId xmlns:p14="http://schemas.microsoft.com/office/powerpoint/2010/main" val="24774479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521284-6952-459B-ABBA-2B8D3B17A0B1}"/>
              </a:ext>
            </a:extLst>
          </p:cNvPr>
          <p:cNvSpPr>
            <a:spLocks noGrp="1"/>
          </p:cNvSpPr>
          <p:nvPr>
            <p:ph type="body" sz="quarter" idx="11"/>
          </p:nvPr>
        </p:nvSpPr>
        <p:spPr/>
        <p:txBody>
          <a:bodyPr/>
          <a:lstStyle/>
          <a:p>
            <a:r>
              <a:rPr lang="en-US" dirty="0"/>
              <a:t>Attack #1:Proof of Concept</a:t>
            </a:r>
          </a:p>
        </p:txBody>
      </p:sp>
      <p:sp>
        <p:nvSpPr>
          <p:cNvPr id="3" name="Text Placeholder 2">
            <a:extLst>
              <a:ext uri="{FF2B5EF4-FFF2-40B4-BE49-F238E27FC236}">
                <a16:creationId xmlns:a16="http://schemas.microsoft.com/office/drawing/2014/main" id="{923CEEE8-6DE0-4E04-B1CB-AB31FED69DEA}"/>
              </a:ext>
            </a:extLst>
          </p:cNvPr>
          <p:cNvSpPr>
            <a:spLocks noGrp="1"/>
          </p:cNvSpPr>
          <p:nvPr>
            <p:ph type="body" sz="quarter" idx="12"/>
          </p:nvPr>
        </p:nvSpPr>
        <p:spPr>
          <a:xfrm>
            <a:off x="779796" y="4013493"/>
            <a:ext cx="5417804" cy="2093012"/>
          </a:xfrm>
        </p:spPr>
        <p:txBody>
          <a:bodyPr>
            <a:normAutofit fontScale="85000" lnSpcReduction="20000"/>
          </a:bodyPr>
          <a:lstStyle/>
          <a:p>
            <a:r>
              <a:rPr lang="en-US" sz="1800" dirty="0"/>
              <a:t>Advantages:</a:t>
            </a:r>
          </a:p>
          <a:p>
            <a:pPr lvl="1"/>
            <a:r>
              <a:rPr lang="en-US" sz="1400" dirty="0"/>
              <a:t>This active attack delivers a malicious payload directly to the client</a:t>
            </a:r>
          </a:p>
          <a:p>
            <a:pPr lvl="1"/>
            <a:r>
              <a:rPr lang="en-US" sz="1400" dirty="0"/>
              <a:t>Allows customization of the attack per client</a:t>
            </a:r>
          </a:p>
          <a:p>
            <a:r>
              <a:rPr lang="en-US" sz="1800" dirty="0"/>
              <a:t>Disadvantages:</a:t>
            </a:r>
          </a:p>
          <a:p>
            <a:pPr lvl="1"/>
            <a:r>
              <a:rPr lang="en-US" sz="1400" dirty="0"/>
              <a:t>The attack is not permanent</a:t>
            </a:r>
          </a:p>
          <a:p>
            <a:pPr lvl="1"/>
            <a:r>
              <a:rPr lang="en-US" sz="1400" dirty="0"/>
              <a:t>Defense methods to block this type of attack are easy to deploy</a:t>
            </a:r>
          </a:p>
          <a:p>
            <a:r>
              <a:rPr lang="en-US" sz="1800" dirty="0"/>
              <a:t>Mitigation:</a:t>
            </a:r>
          </a:p>
          <a:p>
            <a:pPr lvl="1"/>
            <a:r>
              <a:rPr lang="en-US" sz="1400" dirty="0"/>
              <a:t>Record using a Browser Proxy</a:t>
            </a:r>
          </a:p>
          <a:p>
            <a:pPr lvl="1"/>
            <a:r>
              <a:rPr lang="en-US" sz="1400" dirty="0"/>
              <a:t>Use separate recording sessions for sensitive information</a:t>
            </a:r>
          </a:p>
        </p:txBody>
      </p:sp>
      <p:pic>
        <p:nvPicPr>
          <p:cNvPr id="5" name="Picture 4">
            <a:extLst>
              <a:ext uri="{FF2B5EF4-FFF2-40B4-BE49-F238E27FC236}">
                <a16:creationId xmlns:a16="http://schemas.microsoft.com/office/drawing/2014/main" id="{2636ABE6-5553-43E6-B04C-D37067895D2F}"/>
              </a:ext>
            </a:extLst>
          </p:cNvPr>
          <p:cNvPicPr>
            <a:picLocks noChangeAspect="1"/>
          </p:cNvPicPr>
          <p:nvPr/>
        </p:nvPicPr>
        <p:blipFill>
          <a:blip r:embed="rId3"/>
          <a:stretch>
            <a:fillRect/>
          </a:stretch>
        </p:blipFill>
        <p:spPr>
          <a:xfrm>
            <a:off x="1342842" y="1205709"/>
            <a:ext cx="2846018" cy="2482309"/>
          </a:xfrm>
          <a:prstGeom prst="rect">
            <a:avLst/>
          </a:prstGeom>
        </p:spPr>
      </p:pic>
      <p:pic>
        <p:nvPicPr>
          <p:cNvPr id="7" name="Picture 6">
            <a:extLst>
              <a:ext uri="{FF2B5EF4-FFF2-40B4-BE49-F238E27FC236}">
                <a16:creationId xmlns:a16="http://schemas.microsoft.com/office/drawing/2014/main" id="{8348DDF2-FAB6-449A-A92E-ABA0EE26FB48}"/>
              </a:ext>
            </a:extLst>
          </p:cNvPr>
          <p:cNvPicPr>
            <a:picLocks noChangeAspect="1"/>
          </p:cNvPicPr>
          <p:nvPr/>
        </p:nvPicPr>
        <p:blipFill>
          <a:blip r:embed="rId4"/>
          <a:stretch>
            <a:fillRect/>
          </a:stretch>
        </p:blipFill>
        <p:spPr>
          <a:xfrm>
            <a:off x="7027214" y="1219789"/>
            <a:ext cx="3732225" cy="2454148"/>
          </a:xfrm>
          <a:prstGeom prst="rect">
            <a:avLst/>
          </a:prstGeom>
        </p:spPr>
      </p:pic>
      <p:sp>
        <p:nvSpPr>
          <p:cNvPr id="8" name="TextBox 7">
            <a:extLst>
              <a:ext uri="{FF2B5EF4-FFF2-40B4-BE49-F238E27FC236}">
                <a16:creationId xmlns:a16="http://schemas.microsoft.com/office/drawing/2014/main" id="{456C6D27-8E83-4F25-80C5-64CC676990D2}"/>
              </a:ext>
            </a:extLst>
          </p:cNvPr>
          <p:cNvSpPr txBox="1"/>
          <p:nvPr/>
        </p:nvSpPr>
        <p:spPr>
          <a:xfrm>
            <a:off x="1046480" y="3640150"/>
            <a:ext cx="4561889" cy="261610"/>
          </a:xfrm>
          <a:prstGeom prst="rect">
            <a:avLst/>
          </a:prstGeom>
          <a:noFill/>
        </p:spPr>
        <p:txBody>
          <a:bodyPr wrap="square" rtlCol="0">
            <a:spAutoFit/>
          </a:bodyPr>
          <a:lstStyle/>
          <a:p>
            <a:r>
              <a:rPr lang="en-US" sz="1100" b="1" dirty="0"/>
              <a:t>Original URL: </a:t>
            </a:r>
            <a:r>
              <a:rPr lang="en-US" sz="1100" dirty="0">
                <a:hlinkClick r:id="rId5"/>
              </a:rPr>
              <a:t>http://web.archive.org/web/20110901233330/reuters.com</a:t>
            </a:r>
            <a:endParaRPr lang="en-US" sz="1100" dirty="0"/>
          </a:p>
        </p:txBody>
      </p:sp>
      <p:sp>
        <p:nvSpPr>
          <p:cNvPr id="4" name="TextBox 3">
            <a:extLst>
              <a:ext uri="{FF2B5EF4-FFF2-40B4-BE49-F238E27FC236}">
                <a16:creationId xmlns:a16="http://schemas.microsoft.com/office/drawing/2014/main" id="{59580DF3-400D-49A7-8908-740DB9763F45}"/>
              </a:ext>
            </a:extLst>
          </p:cNvPr>
          <p:cNvSpPr txBox="1"/>
          <p:nvPr/>
        </p:nvSpPr>
        <p:spPr>
          <a:xfrm>
            <a:off x="11283950" y="6369154"/>
            <a:ext cx="438150" cy="307777"/>
          </a:xfrm>
          <a:prstGeom prst="rect">
            <a:avLst/>
          </a:prstGeom>
          <a:noFill/>
        </p:spPr>
        <p:txBody>
          <a:bodyPr wrap="square" rtlCol="0">
            <a:spAutoFit/>
          </a:bodyPr>
          <a:lstStyle/>
          <a:p>
            <a:r>
              <a:rPr lang="en-US" sz="1400" dirty="0">
                <a:solidFill>
                  <a:schemeClr val="bg1">
                    <a:lumMod val="50000"/>
                  </a:schemeClr>
                </a:solidFill>
              </a:rPr>
              <a:t>10</a:t>
            </a:r>
          </a:p>
        </p:txBody>
      </p:sp>
      <p:sp>
        <p:nvSpPr>
          <p:cNvPr id="6" name="TextBox 5">
            <a:extLst>
              <a:ext uri="{FF2B5EF4-FFF2-40B4-BE49-F238E27FC236}">
                <a16:creationId xmlns:a16="http://schemas.microsoft.com/office/drawing/2014/main" id="{65B9FB4F-8CB4-400F-B2F3-D54E359D8359}"/>
              </a:ext>
            </a:extLst>
          </p:cNvPr>
          <p:cNvSpPr txBox="1"/>
          <p:nvPr/>
        </p:nvSpPr>
        <p:spPr>
          <a:xfrm>
            <a:off x="3063432" y="6399932"/>
            <a:ext cx="556742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Evan Savaria, </a:t>
            </a:r>
            <a:r>
              <a:rPr lang="en-US" sz="1200" dirty="0">
                <a:solidFill>
                  <a:prstClr val="black">
                    <a:tint val="75000"/>
                  </a:prstClr>
                </a:solidFill>
                <a:latin typeface="Calibri" panose="020F0502020204030204"/>
              </a:rPr>
              <a:t>2020-11-05</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t>
            </a:r>
            <a:r>
              <a:rPr lang="en-US" sz="1200" dirty="0">
                <a:solidFill>
                  <a:prstClr val="black">
                    <a:tint val="75000"/>
                  </a:prstClr>
                </a:solidFill>
                <a:latin typeface="Calibri" panose="020F0502020204030204"/>
              </a:rPr>
              <a:t>Rewriting History, Thinking </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Like a Hacker</a:t>
            </a:r>
          </a:p>
        </p:txBody>
      </p:sp>
      <p:sp>
        <p:nvSpPr>
          <p:cNvPr id="11" name="TextBox 10">
            <a:extLst>
              <a:ext uri="{FF2B5EF4-FFF2-40B4-BE49-F238E27FC236}">
                <a16:creationId xmlns:a16="http://schemas.microsoft.com/office/drawing/2014/main" id="{E729A2CF-6B3A-4D54-A3B8-ADC3445765D5}"/>
              </a:ext>
            </a:extLst>
          </p:cNvPr>
          <p:cNvSpPr txBox="1"/>
          <p:nvPr/>
        </p:nvSpPr>
        <p:spPr>
          <a:xfrm>
            <a:off x="7027214" y="3640150"/>
            <a:ext cx="3860800" cy="276999"/>
          </a:xfrm>
          <a:prstGeom prst="rect">
            <a:avLst/>
          </a:prstGeom>
          <a:noFill/>
        </p:spPr>
        <p:txBody>
          <a:bodyPr wrap="square">
            <a:spAutoFit/>
          </a:bodyPr>
          <a:lstStyle/>
          <a:p>
            <a:r>
              <a:rPr lang="en-US" sz="1200" b="1" dirty="0"/>
              <a:t>Archive-escaped to: </a:t>
            </a:r>
            <a:r>
              <a:rPr lang="en-US" sz="1200" dirty="0">
                <a:hlinkClick r:id="rId6"/>
              </a:rPr>
              <a:t>http://cdn.projecthaile.com/js/trb-1.js</a:t>
            </a:r>
            <a:endParaRPr lang="en-US" sz="1200" dirty="0"/>
          </a:p>
        </p:txBody>
      </p:sp>
      <p:pic>
        <p:nvPicPr>
          <p:cNvPr id="13" name="Picture 12">
            <a:extLst>
              <a:ext uri="{FF2B5EF4-FFF2-40B4-BE49-F238E27FC236}">
                <a16:creationId xmlns:a16="http://schemas.microsoft.com/office/drawing/2014/main" id="{4EE75E3B-CAA2-4C92-9EA3-14509CF082E1}"/>
              </a:ext>
            </a:extLst>
          </p:cNvPr>
          <p:cNvPicPr>
            <a:picLocks noChangeAspect="1"/>
          </p:cNvPicPr>
          <p:nvPr/>
        </p:nvPicPr>
        <p:blipFill>
          <a:blip r:embed="rId7"/>
          <a:stretch>
            <a:fillRect/>
          </a:stretch>
        </p:blipFill>
        <p:spPr>
          <a:xfrm>
            <a:off x="6578600" y="4334049"/>
            <a:ext cx="5219544" cy="1542526"/>
          </a:xfrm>
          <a:prstGeom prst="rect">
            <a:avLst/>
          </a:prstGeom>
        </p:spPr>
      </p:pic>
      <p:sp>
        <p:nvSpPr>
          <p:cNvPr id="15" name="TextBox 14">
            <a:extLst>
              <a:ext uri="{FF2B5EF4-FFF2-40B4-BE49-F238E27FC236}">
                <a16:creationId xmlns:a16="http://schemas.microsoft.com/office/drawing/2014/main" id="{4643DEA0-1131-4A27-94C0-7E8EA838A7EB}"/>
              </a:ext>
            </a:extLst>
          </p:cNvPr>
          <p:cNvSpPr txBox="1"/>
          <p:nvPr/>
        </p:nvSpPr>
        <p:spPr>
          <a:xfrm>
            <a:off x="6725366" y="5861254"/>
            <a:ext cx="5100320" cy="230832"/>
          </a:xfrm>
          <a:prstGeom prst="rect">
            <a:avLst/>
          </a:prstGeom>
          <a:noFill/>
        </p:spPr>
        <p:txBody>
          <a:bodyPr wrap="square">
            <a:spAutoFit/>
          </a:bodyPr>
          <a:lstStyle/>
          <a:p>
            <a:r>
              <a:rPr lang="en-US" sz="900" dirty="0"/>
              <a:t>Source: Thinking like a Hacker: Security Considerations for High-Fidelity Web Archives</a:t>
            </a:r>
          </a:p>
        </p:txBody>
      </p:sp>
      <p:sp>
        <p:nvSpPr>
          <p:cNvPr id="9" name="TextBox 8">
            <a:extLst>
              <a:ext uri="{FF2B5EF4-FFF2-40B4-BE49-F238E27FC236}">
                <a16:creationId xmlns:a16="http://schemas.microsoft.com/office/drawing/2014/main" id="{FE7B4ED7-EA9C-4974-BCB5-90E335BABC41}"/>
              </a:ext>
            </a:extLst>
          </p:cNvPr>
          <p:cNvSpPr txBox="1"/>
          <p:nvPr/>
        </p:nvSpPr>
        <p:spPr>
          <a:xfrm>
            <a:off x="8361183" y="86445"/>
            <a:ext cx="3830817" cy="261610"/>
          </a:xfrm>
          <a:prstGeom prst="rect">
            <a:avLst/>
          </a:prstGeom>
          <a:noFill/>
        </p:spPr>
        <p:txBody>
          <a:bodyPr wrap="square">
            <a:spAutoFit/>
          </a:bodyPr>
          <a:lstStyle/>
          <a:p>
            <a:r>
              <a:rPr lang="en-US" sz="1100" dirty="0"/>
              <a:t>Rewriting History: Changing the Archived Web from the Present</a:t>
            </a:r>
          </a:p>
        </p:txBody>
      </p:sp>
    </p:spTree>
    <p:extLst>
      <p:ext uri="{BB962C8B-B14F-4D97-AF65-F5344CB8AC3E}">
        <p14:creationId xmlns:p14="http://schemas.microsoft.com/office/powerpoint/2010/main" val="1911429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3B8A7C-EAFC-49DB-AC2C-669D2A1FCC5F}"/>
              </a:ext>
            </a:extLst>
          </p:cNvPr>
          <p:cNvSpPr>
            <a:spLocks noGrp="1"/>
          </p:cNvSpPr>
          <p:nvPr>
            <p:ph type="body" sz="quarter" idx="11"/>
          </p:nvPr>
        </p:nvSpPr>
        <p:spPr>
          <a:xfrm>
            <a:off x="876316" y="458068"/>
            <a:ext cx="5972159" cy="877887"/>
          </a:xfrm>
        </p:spPr>
        <p:txBody>
          <a:bodyPr/>
          <a:lstStyle/>
          <a:p>
            <a:r>
              <a:rPr lang="en-US" dirty="0"/>
              <a:t>Attack #2: Same-Origin Escape Abuse</a:t>
            </a:r>
          </a:p>
        </p:txBody>
      </p:sp>
      <p:sp>
        <p:nvSpPr>
          <p:cNvPr id="9" name="TextBox 8">
            <a:extLst>
              <a:ext uri="{FF2B5EF4-FFF2-40B4-BE49-F238E27FC236}">
                <a16:creationId xmlns:a16="http://schemas.microsoft.com/office/drawing/2014/main" id="{6CAC6C61-5F4F-4967-95D4-7D0A3059D287}"/>
              </a:ext>
            </a:extLst>
          </p:cNvPr>
          <p:cNvSpPr txBox="1"/>
          <p:nvPr/>
        </p:nvSpPr>
        <p:spPr>
          <a:xfrm>
            <a:off x="11283950" y="6369154"/>
            <a:ext cx="438150" cy="307777"/>
          </a:xfrm>
          <a:prstGeom prst="rect">
            <a:avLst/>
          </a:prstGeom>
          <a:noFill/>
        </p:spPr>
        <p:txBody>
          <a:bodyPr wrap="square" rtlCol="0">
            <a:spAutoFit/>
          </a:bodyPr>
          <a:lstStyle/>
          <a:p>
            <a:r>
              <a:rPr lang="en-US" sz="1400" dirty="0">
                <a:solidFill>
                  <a:schemeClr val="bg1">
                    <a:lumMod val="50000"/>
                  </a:schemeClr>
                </a:solidFill>
              </a:rPr>
              <a:t>11</a:t>
            </a:r>
          </a:p>
        </p:txBody>
      </p:sp>
      <p:sp>
        <p:nvSpPr>
          <p:cNvPr id="7" name="Text Placeholder 2">
            <a:extLst>
              <a:ext uri="{FF2B5EF4-FFF2-40B4-BE49-F238E27FC236}">
                <a16:creationId xmlns:a16="http://schemas.microsoft.com/office/drawing/2014/main" id="{4DE60FDB-A695-45C8-9A46-F71C3C8ADDA6}"/>
              </a:ext>
            </a:extLst>
          </p:cNvPr>
          <p:cNvSpPr txBox="1">
            <a:spLocks/>
          </p:cNvSpPr>
          <p:nvPr/>
        </p:nvSpPr>
        <p:spPr>
          <a:xfrm>
            <a:off x="1028716" y="1499844"/>
            <a:ext cx="8461095" cy="45942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t>Conditions</a:t>
            </a:r>
          </a:p>
          <a:p>
            <a:r>
              <a:rPr lang="en-US" sz="2000" dirty="0"/>
              <a:t>Same-Origin Escape abuse is possible when all third-parties are included in &lt;iframes&gt; at time-of-archive requiring foresight of the attack</a:t>
            </a:r>
          </a:p>
          <a:p>
            <a:pPr marL="0" indent="0">
              <a:buFont typeface="Arial" panose="020B0604020202020204" pitchFamily="34" charset="0"/>
              <a:buNone/>
            </a:pPr>
            <a:r>
              <a:rPr lang="en-US" sz="2000" b="1" dirty="0"/>
              <a:t>Concept</a:t>
            </a:r>
          </a:p>
          <a:p>
            <a:r>
              <a:rPr lang="en-US" sz="2000" dirty="0"/>
              <a:t>The client receives single origin frames from the archived snapshot instead of multiple origins as on the live web, thus bypassing the Same-Origin-Policy</a:t>
            </a:r>
          </a:p>
          <a:p>
            <a:pPr lvl="1"/>
            <a:r>
              <a:rPr lang="en-US" sz="1800" dirty="0"/>
              <a:t>There is an assumption by the first-party publisher that the Same-Origin-Policy will protect against malicious attacks </a:t>
            </a:r>
          </a:p>
          <a:p>
            <a:r>
              <a:rPr lang="en-US" sz="2000" b="1" dirty="0"/>
              <a:t>Sequence of Events:</a:t>
            </a:r>
          </a:p>
          <a:p>
            <a:pPr marL="914400" lvl="1" indent="-457200">
              <a:buFont typeface="+mj-lt"/>
              <a:buAutoNum type="arabicPeriod"/>
            </a:pPr>
            <a:r>
              <a:rPr lang="en-US" sz="1400" dirty="0"/>
              <a:t>Victim site includes a third-party &lt;iframe&gt; controlled by the Same-Origin Escape attacker</a:t>
            </a:r>
          </a:p>
          <a:p>
            <a:pPr marL="914400" lvl="1" indent="-457200">
              <a:buFont typeface="+mj-lt"/>
              <a:buAutoNum type="arabicPeriod"/>
            </a:pPr>
            <a:r>
              <a:rPr lang="en-US" sz="1400" dirty="0"/>
              <a:t>Third-party attacker published malicious code to the &lt;iframe&gt; </a:t>
            </a:r>
          </a:p>
          <a:p>
            <a:pPr marL="914400" lvl="1" indent="-457200">
              <a:buFont typeface="+mj-lt"/>
              <a:buAutoNum type="arabicPeriod"/>
            </a:pPr>
            <a:r>
              <a:rPr lang="en-US" sz="1400" dirty="0"/>
              <a:t>The malicious code is executed on the live web; however, it is blocked by the Same-Origin Policy</a:t>
            </a:r>
          </a:p>
          <a:p>
            <a:pPr marL="914400" lvl="1" indent="-457200">
              <a:buFont typeface="+mj-lt"/>
              <a:buAutoNum type="arabicPeriod"/>
            </a:pPr>
            <a:r>
              <a:rPr lang="en-US" sz="1400" dirty="0"/>
              <a:t>The first-party page is archived with the attackers &lt;iframe&gt;</a:t>
            </a:r>
          </a:p>
          <a:p>
            <a:pPr marL="914400" lvl="1" indent="-457200">
              <a:buFont typeface="+mj-lt"/>
              <a:buAutoNum type="arabicPeriod"/>
            </a:pPr>
            <a:r>
              <a:rPr lang="en-US" sz="1400" dirty="0"/>
              <a:t>The client requests a snapshot from web.archive.org ; therefore bypassing the Same-Origin Policy and executing the malicious code on the clients browser</a:t>
            </a:r>
          </a:p>
        </p:txBody>
      </p:sp>
      <p:sp>
        <p:nvSpPr>
          <p:cNvPr id="3" name="TextBox 2">
            <a:extLst>
              <a:ext uri="{FF2B5EF4-FFF2-40B4-BE49-F238E27FC236}">
                <a16:creationId xmlns:a16="http://schemas.microsoft.com/office/drawing/2014/main" id="{8C86CA87-C541-4547-919D-50F4CBFFC973}"/>
              </a:ext>
            </a:extLst>
          </p:cNvPr>
          <p:cNvSpPr txBox="1"/>
          <p:nvPr/>
        </p:nvSpPr>
        <p:spPr>
          <a:xfrm>
            <a:off x="3063432" y="6399932"/>
            <a:ext cx="556742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Evan Savaria, </a:t>
            </a:r>
            <a:r>
              <a:rPr lang="en-US" sz="1200" dirty="0">
                <a:solidFill>
                  <a:prstClr val="black">
                    <a:tint val="75000"/>
                  </a:prstClr>
                </a:solidFill>
                <a:latin typeface="Calibri" panose="020F0502020204030204"/>
              </a:rPr>
              <a:t>2020-11-05</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t>
            </a:r>
            <a:r>
              <a:rPr lang="en-US" sz="1200" dirty="0">
                <a:solidFill>
                  <a:prstClr val="black">
                    <a:tint val="75000"/>
                  </a:prstClr>
                </a:solidFill>
                <a:latin typeface="Calibri" panose="020F0502020204030204"/>
              </a:rPr>
              <a:t>Rewriting History, Thinking </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Like a Hacker</a:t>
            </a:r>
          </a:p>
        </p:txBody>
      </p:sp>
      <p:sp>
        <p:nvSpPr>
          <p:cNvPr id="4" name="TextBox 3">
            <a:extLst>
              <a:ext uri="{FF2B5EF4-FFF2-40B4-BE49-F238E27FC236}">
                <a16:creationId xmlns:a16="http://schemas.microsoft.com/office/drawing/2014/main" id="{2AAD59D0-C02B-4F21-B1D0-144528C289AF}"/>
              </a:ext>
            </a:extLst>
          </p:cNvPr>
          <p:cNvSpPr txBox="1"/>
          <p:nvPr/>
        </p:nvSpPr>
        <p:spPr>
          <a:xfrm>
            <a:off x="8361183" y="86445"/>
            <a:ext cx="3830817" cy="261610"/>
          </a:xfrm>
          <a:prstGeom prst="rect">
            <a:avLst/>
          </a:prstGeom>
          <a:noFill/>
        </p:spPr>
        <p:txBody>
          <a:bodyPr wrap="square">
            <a:spAutoFit/>
          </a:bodyPr>
          <a:lstStyle/>
          <a:p>
            <a:r>
              <a:rPr lang="en-US" sz="1100" dirty="0"/>
              <a:t>Rewriting History: Changing the Archived Web from the Present</a:t>
            </a:r>
          </a:p>
        </p:txBody>
      </p:sp>
    </p:spTree>
    <p:extLst>
      <p:ext uri="{BB962C8B-B14F-4D97-AF65-F5344CB8AC3E}">
        <p14:creationId xmlns:p14="http://schemas.microsoft.com/office/powerpoint/2010/main" val="4151859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CD8938E-57AF-4B98-8E8A-31C28793571F}"/>
              </a:ext>
            </a:extLst>
          </p:cNvPr>
          <p:cNvSpPr>
            <a:spLocks noGrp="1"/>
          </p:cNvSpPr>
          <p:nvPr>
            <p:ph type="body" sz="quarter" idx="11"/>
          </p:nvPr>
        </p:nvSpPr>
        <p:spPr/>
        <p:txBody>
          <a:bodyPr/>
          <a:lstStyle/>
          <a:p>
            <a:r>
              <a:rPr lang="en-US" dirty="0"/>
              <a:t>Attack #2: Proof of Concept</a:t>
            </a:r>
          </a:p>
        </p:txBody>
      </p:sp>
      <p:sp>
        <p:nvSpPr>
          <p:cNvPr id="3" name="Text Placeholder 2">
            <a:extLst>
              <a:ext uri="{FF2B5EF4-FFF2-40B4-BE49-F238E27FC236}">
                <a16:creationId xmlns:a16="http://schemas.microsoft.com/office/drawing/2014/main" id="{2471B6DE-A112-4082-84D5-0F035F0A6F83}"/>
              </a:ext>
            </a:extLst>
          </p:cNvPr>
          <p:cNvSpPr>
            <a:spLocks noGrp="1"/>
          </p:cNvSpPr>
          <p:nvPr>
            <p:ph type="body" sz="quarter" idx="12"/>
          </p:nvPr>
        </p:nvSpPr>
        <p:spPr>
          <a:xfrm>
            <a:off x="6564186" y="2553578"/>
            <a:ext cx="4740713" cy="2347131"/>
          </a:xfrm>
        </p:spPr>
        <p:txBody>
          <a:bodyPr>
            <a:normAutofit fontScale="77500" lnSpcReduction="20000"/>
          </a:bodyPr>
          <a:lstStyle/>
          <a:p>
            <a:r>
              <a:rPr lang="en-US" dirty="0"/>
              <a:t>Advantages:</a:t>
            </a:r>
          </a:p>
          <a:p>
            <a:pPr lvl="1"/>
            <a:r>
              <a:rPr lang="en-US" dirty="0"/>
              <a:t>Minimal prerequisites to perform the attack</a:t>
            </a:r>
          </a:p>
          <a:p>
            <a:pPr lvl="1"/>
            <a:r>
              <a:rPr lang="en-US" dirty="0"/>
              <a:t>Third-party frames are common and can be purchased for advertising</a:t>
            </a:r>
          </a:p>
          <a:p>
            <a:pPr lvl="1"/>
            <a:r>
              <a:rPr lang="en-US" dirty="0"/>
              <a:t>Some third-parties own massive shares of webpages making the attack scalable</a:t>
            </a:r>
          </a:p>
          <a:p>
            <a:r>
              <a:rPr lang="en-US" dirty="0"/>
              <a:t>Disadvantages:</a:t>
            </a:r>
          </a:p>
          <a:p>
            <a:pPr lvl="1"/>
            <a:r>
              <a:rPr lang="en-US" dirty="0"/>
              <a:t>The attacker must use foresight</a:t>
            </a:r>
          </a:p>
          <a:p>
            <a:pPr lvl="1"/>
            <a:r>
              <a:rPr lang="en-US" dirty="0"/>
              <a:t>The attack code must be stored in the archive</a:t>
            </a:r>
          </a:p>
          <a:p>
            <a:endParaRPr lang="en-US" dirty="0"/>
          </a:p>
        </p:txBody>
      </p:sp>
      <p:sp>
        <p:nvSpPr>
          <p:cNvPr id="5" name="TextBox 4">
            <a:extLst>
              <a:ext uri="{FF2B5EF4-FFF2-40B4-BE49-F238E27FC236}">
                <a16:creationId xmlns:a16="http://schemas.microsoft.com/office/drawing/2014/main" id="{D4746781-6BB0-47F9-B91E-AADA82E3ABA2}"/>
              </a:ext>
            </a:extLst>
          </p:cNvPr>
          <p:cNvSpPr txBox="1"/>
          <p:nvPr/>
        </p:nvSpPr>
        <p:spPr>
          <a:xfrm>
            <a:off x="11283950" y="6369154"/>
            <a:ext cx="438150" cy="307777"/>
          </a:xfrm>
          <a:prstGeom prst="rect">
            <a:avLst/>
          </a:prstGeom>
          <a:noFill/>
        </p:spPr>
        <p:txBody>
          <a:bodyPr wrap="square" rtlCol="0">
            <a:spAutoFit/>
          </a:bodyPr>
          <a:lstStyle/>
          <a:p>
            <a:r>
              <a:rPr lang="en-US" sz="1400" dirty="0">
                <a:solidFill>
                  <a:schemeClr val="bg1">
                    <a:lumMod val="50000"/>
                  </a:schemeClr>
                </a:solidFill>
              </a:rPr>
              <a:t>12</a:t>
            </a:r>
          </a:p>
        </p:txBody>
      </p:sp>
      <p:sp>
        <p:nvSpPr>
          <p:cNvPr id="7" name="TextBox 6">
            <a:extLst>
              <a:ext uri="{FF2B5EF4-FFF2-40B4-BE49-F238E27FC236}">
                <a16:creationId xmlns:a16="http://schemas.microsoft.com/office/drawing/2014/main" id="{12054EFB-DDB6-4B70-A81F-32504224F500}"/>
              </a:ext>
            </a:extLst>
          </p:cNvPr>
          <p:cNvSpPr txBox="1"/>
          <p:nvPr/>
        </p:nvSpPr>
        <p:spPr>
          <a:xfrm>
            <a:off x="3063432" y="6399932"/>
            <a:ext cx="556742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Evan Savaria, </a:t>
            </a:r>
            <a:r>
              <a:rPr lang="en-US" sz="1200" dirty="0">
                <a:solidFill>
                  <a:prstClr val="black">
                    <a:tint val="75000"/>
                  </a:prstClr>
                </a:solidFill>
                <a:latin typeface="Calibri" panose="020F0502020204030204"/>
              </a:rPr>
              <a:t>2020-11-05</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t>
            </a:r>
            <a:r>
              <a:rPr lang="en-US" sz="1200" dirty="0">
                <a:solidFill>
                  <a:prstClr val="black">
                    <a:tint val="75000"/>
                  </a:prstClr>
                </a:solidFill>
                <a:latin typeface="Calibri" panose="020F0502020204030204"/>
              </a:rPr>
              <a:t>Rewriting History, Thinking </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Like a Hacker</a:t>
            </a:r>
          </a:p>
        </p:txBody>
      </p:sp>
      <p:sp>
        <p:nvSpPr>
          <p:cNvPr id="4" name="TextBox 3">
            <a:extLst>
              <a:ext uri="{FF2B5EF4-FFF2-40B4-BE49-F238E27FC236}">
                <a16:creationId xmlns:a16="http://schemas.microsoft.com/office/drawing/2014/main" id="{CDAD3D5F-C980-40C0-BCC3-4ADCE01CDBB5}"/>
              </a:ext>
            </a:extLst>
          </p:cNvPr>
          <p:cNvSpPr txBox="1"/>
          <p:nvPr/>
        </p:nvSpPr>
        <p:spPr>
          <a:xfrm>
            <a:off x="8361183" y="86445"/>
            <a:ext cx="3830817" cy="261610"/>
          </a:xfrm>
          <a:prstGeom prst="rect">
            <a:avLst/>
          </a:prstGeom>
          <a:noFill/>
        </p:spPr>
        <p:txBody>
          <a:bodyPr wrap="square">
            <a:spAutoFit/>
          </a:bodyPr>
          <a:lstStyle/>
          <a:p>
            <a:r>
              <a:rPr lang="en-US" sz="1100" dirty="0"/>
              <a:t>Rewriting History: Changing the Archived Web from the Present</a:t>
            </a:r>
          </a:p>
        </p:txBody>
      </p:sp>
      <p:pic>
        <p:nvPicPr>
          <p:cNvPr id="11" name="Picture 10">
            <a:extLst>
              <a:ext uri="{FF2B5EF4-FFF2-40B4-BE49-F238E27FC236}">
                <a16:creationId xmlns:a16="http://schemas.microsoft.com/office/drawing/2014/main" id="{04DE0733-21AB-4445-9828-E7EAC830ABDA}"/>
              </a:ext>
            </a:extLst>
          </p:cNvPr>
          <p:cNvPicPr>
            <a:picLocks noChangeAspect="1"/>
          </p:cNvPicPr>
          <p:nvPr/>
        </p:nvPicPr>
        <p:blipFill>
          <a:blip r:embed="rId3"/>
          <a:stretch>
            <a:fillRect/>
          </a:stretch>
        </p:blipFill>
        <p:spPr>
          <a:xfrm>
            <a:off x="663090" y="1252851"/>
            <a:ext cx="4539535" cy="4259317"/>
          </a:xfrm>
          <a:prstGeom prst="rect">
            <a:avLst/>
          </a:prstGeom>
        </p:spPr>
      </p:pic>
      <p:sp>
        <p:nvSpPr>
          <p:cNvPr id="13" name="TextBox 12">
            <a:extLst>
              <a:ext uri="{FF2B5EF4-FFF2-40B4-BE49-F238E27FC236}">
                <a16:creationId xmlns:a16="http://schemas.microsoft.com/office/drawing/2014/main" id="{F837C250-094F-4A60-92EC-E87EAC8BE675}"/>
              </a:ext>
            </a:extLst>
          </p:cNvPr>
          <p:cNvSpPr txBox="1"/>
          <p:nvPr/>
        </p:nvSpPr>
        <p:spPr>
          <a:xfrm>
            <a:off x="5886168" y="1252851"/>
            <a:ext cx="6096750" cy="646331"/>
          </a:xfrm>
          <a:prstGeom prst="rect">
            <a:avLst/>
          </a:prstGeom>
          <a:noFill/>
        </p:spPr>
        <p:txBody>
          <a:bodyPr wrap="square">
            <a:spAutoFit/>
          </a:bodyPr>
          <a:lstStyle/>
          <a:p>
            <a:r>
              <a:rPr lang="en-US" i="1" dirty="0"/>
              <a:t>https://webrecorder.io/record/</a:t>
            </a:r>
            <a:r>
              <a:rPr lang="en-US" b="1" i="1" dirty="0"/>
              <a:t>https://websecurity.com/evil-ad</a:t>
            </a:r>
            <a:endParaRPr lang="en-US" dirty="0"/>
          </a:p>
        </p:txBody>
      </p:sp>
      <p:sp>
        <p:nvSpPr>
          <p:cNvPr id="15" name="TextBox 14">
            <a:extLst>
              <a:ext uri="{FF2B5EF4-FFF2-40B4-BE49-F238E27FC236}">
                <a16:creationId xmlns:a16="http://schemas.microsoft.com/office/drawing/2014/main" id="{7897E867-260A-444C-9C68-6751039290C2}"/>
              </a:ext>
            </a:extLst>
          </p:cNvPr>
          <p:cNvSpPr txBox="1"/>
          <p:nvPr/>
        </p:nvSpPr>
        <p:spPr>
          <a:xfrm>
            <a:off x="1787135" y="1520844"/>
            <a:ext cx="3298372" cy="175433"/>
          </a:xfrm>
          <a:prstGeom prst="rect">
            <a:avLst/>
          </a:prstGeom>
          <a:solidFill>
            <a:schemeClr val="bg1"/>
          </a:solidFill>
        </p:spPr>
        <p:txBody>
          <a:bodyPr wrap="square">
            <a:spAutoFit/>
          </a:bodyPr>
          <a:lstStyle/>
          <a:p>
            <a:r>
              <a:rPr lang="en-US" sz="600" dirty="0"/>
              <a:t>https://webrecorder.io/record/https://doubleclick.com/Volcanoes_Flamingos</a:t>
            </a:r>
          </a:p>
        </p:txBody>
      </p:sp>
      <p:cxnSp>
        <p:nvCxnSpPr>
          <p:cNvPr id="19" name="Straight Arrow Connector 18">
            <a:extLst>
              <a:ext uri="{FF2B5EF4-FFF2-40B4-BE49-F238E27FC236}">
                <a16:creationId xmlns:a16="http://schemas.microsoft.com/office/drawing/2014/main" id="{985162D8-D68B-401F-A5B3-6F68DB784ACA}"/>
              </a:ext>
            </a:extLst>
          </p:cNvPr>
          <p:cNvCxnSpPr>
            <a:cxnSpLocks/>
          </p:cNvCxnSpPr>
          <p:nvPr/>
        </p:nvCxnSpPr>
        <p:spPr>
          <a:xfrm flipV="1">
            <a:off x="4506687" y="1954924"/>
            <a:ext cx="1379481" cy="160776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9852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AE3F7C-431D-4BC3-B0A7-DAB0480AFDB1}"/>
              </a:ext>
            </a:extLst>
          </p:cNvPr>
          <p:cNvSpPr>
            <a:spLocks noGrp="1"/>
          </p:cNvSpPr>
          <p:nvPr>
            <p:ph type="body" sz="quarter" idx="11"/>
          </p:nvPr>
        </p:nvSpPr>
        <p:spPr>
          <a:xfrm>
            <a:off x="876316" y="458068"/>
            <a:ext cx="7953359" cy="877887"/>
          </a:xfrm>
        </p:spPr>
        <p:txBody>
          <a:bodyPr/>
          <a:lstStyle/>
          <a:p>
            <a:r>
              <a:rPr lang="en-US" dirty="0"/>
              <a:t>Attack #3: Same-Origin Escape + Archive-Escape</a:t>
            </a:r>
          </a:p>
        </p:txBody>
      </p:sp>
      <p:sp>
        <p:nvSpPr>
          <p:cNvPr id="7" name="TextBox 6">
            <a:extLst>
              <a:ext uri="{FF2B5EF4-FFF2-40B4-BE49-F238E27FC236}">
                <a16:creationId xmlns:a16="http://schemas.microsoft.com/office/drawing/2014/main" id="{0631AF92-5C06-4A9E-9488-8053216BE8D2}"/>
              </a:ext>
            </a:extLst>
          </p:cNvPr>
          <p:cNvSpPr txBox="1"/>
          <p:nvPr/>
        </p:nvSpPr>
        <p:spPr>
          <a:xfrm>
            <a:off x="11283950" y="6369154"/>
            <a:ext cx="438150" cy="307777"/>
          </a:xfrm>
          <a:prstGeom prst="rect">
            <a:avLst/>
          </a:prstGeom>
          <a:noFill/>
        </p:spPr>
        <p:txBody>
          <a:bodyPr wrap="square" rtlCol="0">
            <a:spAutoFit/>
          </a:bodyPr>
          <a:lstStyle/>
          <a:p>
            <a:r>
              <a:rPr lang="en-US" sz="1400" dirty="0">
                <a:solidFill>
                  <a:schemeClr val="bg1">
                    <a:lumMod val="50000"/>
                  </a:schemeClr>
                </a:solidFill>
              </a:rPr>
              <a:t>13</a:t>
            </a:r>
          </a:p>
        </p:txBody>
      </p:sp>
      <p:sp>
        <p:nvSpPr>
          <p:cNvPr id="6" name="Text Placeholder 2">
            <a:extLst>
              <a:ext uri="{FF2B5EF4-FFF2-40B4-BE49-F238E27FC236}">
                <a16:creationId xmlns:a16="http://schemas.microsoft.com/office/drawing/2014/main" id="{CC52AF97-66C3-4849-AFA4-E5610D153C4B}"/>
              </a:ext>
            </a:extLst>
          </p:cNvPr>
          <p:cNvSpPr txBox="1">
            <a:spLocks/>
          </p:cNvSpPr>
          <p:nvPr/>
        </p:nvSpPr>
        <p:spPr>
          <a:xfrm>
            <a:off x="1028716" y="1499844"/>
            <a:ext cx="8461095" cy="45942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t>Conditions</a:t>
            </a:r>
          </a:p>
          <a:p>
            <a:r>
              <a:rPr lang="en-US" sz="2000" dirty="0"/>
              <a:t>Same-Origin Escape + Archive-Escape is possible when a third-party &lt;iframe&gt; executes an archive-escape at a later time</a:t>
            </a:r>
          </a:p>
          <a:p>
            <a:pPr marL="0" indent="0">
              <a:buFont typeface="Arial" panose="020B0604020202020204" pitchFamily="34" charset="0"/>
              <a:buNone/>
            </a:pPr>
            <a:r>
              <a:rPr lang="en-US" sz="2000" b="1" dirty="0"/>
              <a:t>Concept</a:t>
            </a:r>
          </a:p>
          <a:p>
            <a:r>
              <a:rPr lang="en-US" sz="2000" dirty="0"/>
              <a:t>The attacker uses a same-origin escape to start an archive-escape allowing the attacker to have full control of the victims snapshot page</a:t>
            </a:r>
          </a:p>
          <a:p>
            <a:pPr lvl="1"/>
            <a:r>
              <a:rPr lang="en-US" sz="1800" dirty="0"/>
              <a:t>The attacker can execute archive-escape abuse at anytime </a:t>
            </a:r>
          </a:p>
          <a:p>
            <a:r>
              <a:rPr lang="en-US" sz="2000" b="1" dirty="0"/>
              <a:t>Sequence of Events:</a:t>
            </a:r>
          </a:p>
          <a:p>
            <a:pPr marL="914400" lvl="1" indent="-457200">
              <a:buFont typeface="+mj-lt"/>
              <a:buAutoNum type="arabicPeriod"/>
            </a:pPr>
            <a:r>
              <a:rPr lang="en-US" sz="1400" dirty="0"/>
              <a:t>The attacker becomes a third-party who embeds an &lt;iframe&gt; into a first-party page</a:t>
            </a:r>
          </a:p>
          <a:p>
            <a:pPr marL="914400" lvl="1" indent="-457200">
              <a:buFont typeface="+mj-lt"/>
              <a:buAutoNum type="arabicPeriod"/>
            </a:pPr>
            <a:r>
              <a:rPr lang="en-US" sz="1400" dirty="0"/>
              <a:t>The attacker chooses a destination and malicious payload for the later archive-escape  </a:t>
            </a:r>
          </a:p>
          <a:p>
            <a:pPr marL="914400" lvl="1" indent="-457200">
              <a:buFont typeface="+mj-lt"/>
              <a:buAutoNum type="arabicPeriod"/>
            </a:pPr>
            <a:r>
              <a:rPr lang="en-US" sz="1400" dirty="0"/>
              <a:t>The webpage and &lt;iframe&gt; are then archived</a:t>
            </a:r>
          </a:p>
          <a:p>
            <a:pPr marL="914400" lvl="1" indent="-457200">
              <a:buFont typeface="+mj-lt"/>
              <a:buAutoNum type="arabicPeriod"/>
            </a:pPr>
            <a:r>
              <a:rPr lang="en-US" sz="1400" dirty="0"/>
              <a:t>At any given time the attacker publishes a malicious code to the archive-escape URL</a:t>
            </a:r>
          </a:p>
          <a:p>
            <a:pPr marL="914400" lvl="1" indent="-457200">
              <a:buFont typeface="+mj-lt"/>
              <a:buAutoNum type="arabicPeriod"/>
            </a:pPr>
            <a:r>
              <a:rPr lang="en-US" sz="1400" dirty="0"/>
              <a:t>The client requests a snapshot from web.archive.org , bypassing the Same-Origin Policy, and executes the malicious &lt;iframe&gt; code that performs an archive-escape to modify the client’s view of the snapshot</a:t>
            </a:r>
          </a:p>
        </p:txBody>
      </p:sp>
      <p:sp>
        <p:nvSpPr>
          <p:cNvPr id="3" name="TextBox 2">
            <a:extLst>
              <a:ext uri="{FF2B5EF4-FFF2-40B4-BE49-F238E27FC236}">
                <a16:creationId xmlns:a16="http://schemas.microsoft.com/office/drawing/2014/main" id="{9C590FFB-84ED-4822-B155-D25F0BAAB86C}"/>
              </a:ext>
            </a:extLst>
          </p:cNvPr>
          <p:cNvSpPr txBox="1"/>
          <p:nvPr/>
        </p:nvSpPr>
        <p:spPr>
          <a:xfrm>
            <a:off x="3063432" y="6399932"/>
            <a:ext cx="556742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Evan Savaria, </a:t>
            </a:r>
            <a:r>
              <a:rPr lang="en-US" sz="1200" dirty="0">
                <a:solidFill>
                  <a:prstClr val="black">
                    <a:tint val="75000"/>
                  </a:prstClr>
                </a:solidFill>
                <a:latin typeface="Calibri" panose="020F0502020204030204"/>
              </a:rPr>
              <a:t>2020-11-05</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t>
            </a:r>
            <a:r>
              <a:rPr lang="en-US" sz="1200" dirty="0">
                <a:solidFill>
                  <a:prstClr val="black">
                    <a:tint val="75000"/>
                  </a:prstClr>
                </a:solidFill>
                <a:latin typeface="Calibri" panose="020F0502020204030204"/>
              </a:rPr>
              <a:t>Rewriting History, Thinking </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Like a Hacker</a:t>
            </a:r>
          </a:p>
        </p:txBody>
      </p:sp>
      <p:sp>
        <p:nvSpPr>
          <p:cNvPr id="4" name="TextBox 3">
            <a:extLst>
              <a:ext uri="{FF2B5EF4-FFF2-40B4-BE49-F238E27FC236}">
                <a16:creationId xmlns:a16="http://schemas.microsoft.com/office/drawing/2014/main" id="{D44F5B13-EEE9-4C39-BFB3-DBF7DE46D8F7}"/>
              </a:ext>
            </a:extLst>
          </p:cNvPr>
          <p:cNvSpPr txBox="1"/>
          <p:nvPr/>
        </p:nvSpPr>
        <p:spPr>
          <a:xfrm>
            <a:off x="8361183" y="86445"/>
            <a:ext cx="3830817" cy="261610"/>
          </a:xfrm>
          <a:prstGeom prst="rect">
            <a:avLst/>
          </a:prstGeom>
          <a:noFill/>
        </p:spPr>
        <p:txBody>
          <a:bodyPr wrap="square">
            <a:spAutoFit/>
          </a:bodyPr>
          <a:lstStyle/>
          <a:p>
            <a:r>
              <a:rPr lang="en-US" sz="1100" dirty="0"/>
              <a:t>Rewriting History: Changing the Archived Web from the Present</a:t>
            </a:r>
          </a:p>
        </p:txBody>
      </p:sp>
    </p:spTree>
    <p:extLst>
      <p:ext uri="{BB962C8B-B14F-4D97-AF65-F5344CB8AC3E}">
        <p14:creationId xmlns:p14="http://schemas.microsoft.com/office/powerpoint/2010/main" val="1966572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952089-A5E0-4C51-A95A-497C5943321A}"/>
              </a:ext>
            </a:extLst>
          </p:cNvPr>
          <p:cNvSpPr>
            <a:spLocks noGrp="1"/>
          </p:cNvSpPr>
          <p:nvPr>
            <p:ph type="body" sz="quarter" idx="11"/>
          </p:nvPr>
        </p:nvSpPr>
        <p:spPr/>
        <p:txBody>
          <a:bodyPr/>
          <a:lstStyle/>
          <a:p>
            <a:r>
              <a:rPr lang="en-US" dirty="0"/>
              <a:t>Attack #3: Proof of Concept</a:t>
            </a:r>
          </a:p>
        </p:txBody>
      </p:sp>
      <p:sp>
        <p:nvSpPr>
          <p:cNvPr id="3" name="Text Placeholder 2">
            <a:extLst>
              <a:ext uri="{FF2B5EF4-FFF2-40B4-BE49-F238E27FC236}">
                <a16:creationId xmlns:a16="http://schemas.microsoft.com/office/drawing/2014/main" id="{45CDCB2C-C96D-425B-B723-A8C0863F72E6}"/>
              </a:ext>
            </a:extLst>
          </p:cNvPr>
          <p:cNvSpPr>
            <a:spLocks noGrp="1"/>
          </p:cNvSpPr>
          <p:nvPr>
            <p:ph type="body" sz="quarter" idx="12"/>
          </p:nvPr>
        </p:nvSpPr>
        <p:spPr/>
        <p:txBody>
          <a:bodyPr>
            <a:normAutofit fontScale="92500" lnSpcReduction="10000"/>
          </a:bodyPr>
          <a:lstStyle/>
          <a:p>
            <a:r>
              <a:rPr lang="en-US" dirty="0"/>
              <a:t>A pair of testbed websites were created</a:t>
            </a:r>
          </a:p>
          <a:p>
            <a:r>
              <a:rPr lang="en-US" dirty="0"/>
              <a:t>Attack code was embedded into the third-party &lt;iframe&gt;</a:t>
            </a:r>
          </a:p>
          <a:p>
            <a:r>
              <a:rPr lang="en-US" dirty="0"/>
              <a:t>Archive-escape to the third-party domain was used vs. modifying the snapshot</a:t>
            </a:r>
          </a:p>
          <a:p>
            <a:r>
              <a:rPr lang="en-US" dirty="0"/>
              <a:t>The malicious code was published on the live web on the third-party domain</a:t>
            </a:r>
          </a:p>
          <a:p>
            <a:r>
              <a:rPr lang="en-US" dirty="0"/>
              <a:t>Advantages:</a:t>
            </a:r>
          </a:p>
          <a:p>
            <a:pPr lvl="1"/>
            <a:r>
              <a:rPr lang="en-US" dirty="0"/>
              <a:t>Allows archive-escape attacks on pages that do not usually offer this vulnerability</a:t>
            </a:r>
          </a:p>
          <a:p>
            <a:pPr lvl="1"/>
            <a:r>
              <a:rPr lang="en-US" dirty="0"/>
              <a:t>Archive-Escape payload can be chosen later, thus eliminating the need of foresight</a:t>
            </a:r>
          </a:p>
          <a:p>
            <a:r>
              <a:rPr lang="en-US" dirty="0"/>
              <a:t>Disadvantages:</a:t>
            </a:r>
          </a:p>
          <a:p>
            <a:pPr lvl="1"/>
            <a:r>
              <a:rPr lang="en-US" dirty="0"/>
              <a:t>The archive-escape attack will not be permanent </a:t>
            </a:r>
          </a:p>
          <a:p>
            <a:pPr lvl="1"/>
            <a:r>
              <a:rPr lang="en-US" dirty="0"/>
              <a:t>There are simple security measures to prevent this attack</a:t>
            </a:r>
          </a:p>
        </p:txBody>
      </p:sp>
      <p:sp>
        <p:nvSpPr>
          <p:cNvPr id="5" name="TextBox 4">
            <a:extLst>
              <a:ext uri="{FF2B5EF4-FFF2-40B4-BE49-F238E27FC236}">
                <a16:creationId xmlns:a16="http://schemas.microsoft.com/office/drawing/2014/main" id="{E5B95135-FD18-49BF-81BE-12653BAAB548}"/>
              </a:ext>
            </a:extLst>
          </p:cNvPr>
          <p:cNvSpPr txBox="1"/>
          <p:nvPr/>
        </p:nvSpPr>
        <p:spPr>
          <a:xfrm>
            <a:off x="11283950" y="6369154"/>
            <a:ext cx="438150" cy="307777"/>
          </a:xfrm>
          <a:prstGeom prst="rect">
            <a:avLst/>
          </a:prstGeom>
          <a:noFill/>
        </p:spPr>
        <p:txBody>
          <a:bodyPr wrap="square" rtlCol="0">
            <a:spAutoFit/>
          </a:bodyPr>
          <a:lstStyle/>
          <a:p>
            <a:r>
              <a:rPr lang="en-US" sz="1400" dirty="0">
                <a:solidFill>
                  <a:schemeClr val="bg1">
                    <a:lumMod val="50000"/>
                  </a:schemeClr>
                </a:solidFill>
              </a:rPr>
              <a:t>14</a:t>
            </a:r>
          </a:p>
        </p:txBody>
      </p:sp>
      <p:sp>
        <p:nvSpPr>
          <p:cNvPr id="7" name="TextBox 6">
            <a:extLst>
              <a:ext uri="{FF2B5EF4-FFF2-40B4-BE49-F238E27FC236}">
                <a16:creationId xmlns:a16="http://schemas.microsoft.com/office/drawing/2014/main" id="{6B4AAB31-0DBA-4573-AD17-E132F43EF77E}"/>
              </a:ext>
            </a:extLst>
          </p:cNvPr>
          <p:cNvSpPr txBox="1"/>
          <p:nvPr/>
        </p:nvSpPr>
        <p:spPr>
          <a:xfrm>
            <a:off x="3063432" y="6399932"/>
            <a:ext cx="556742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Evan Savaria, </a:t>
            </a:r>
            <a:r>
              <a:rPr lang="en-US" sz="1200" dirty="0">
                <a:solidFill>
                  <a:prstClr val="black">
                    <a:tint val="75000"/>
                  </a:prstClr>
                </a:solidFill>
                <a:latin typeface="Calibri" panose="020F0502020204030204"/>
              </a:rPr>
              <a:t>2020-11-05</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t>
            </a:r>
            <a:r>
              <a:rPr lang="en-US" sz="1200" dirty="0">
                <a:solidFill>
                  <a:prstClr val="black">
                    <a:tint val="75000"/>
                  </a:prstClr>
                </a:solidFill>
                <a:latin typeface="Calibri" panose="020F0502020204030204"/>
              </a:rPr>
              <a:t>Rewriting History, Thinking </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Like a Hacker</a:t>
            </a:r>
          </a:p>
        </p:txBody>
      </p:sp>
      <p:sp>
        <p:nvSpPr>
          <p:cNvPr id="4" name="TextBox 3">
            <a:extLst>
              <a:ext uri="{FF2B5EF4-FFF2-40B4-BE49-F238E27FC236}">
                <a16:creationId xmlns:a16="http://schemas.microsoft.com/office/drawing/2014/main" id="{DCB04038-0A43-443E-A304-EA343815769A}"/>
              </a:ext>
            </a:extLst>
          </p:cNvPr>
          <p:cNvSpPr txBox="1"/>
          <p:nvPr/>
        </p:nvSpPr>
        <p:spPr>
          <a:xfrm>
            <a:off x="8361183" y="86445"/>
            <a:ext cx="3830817" cy="261610"/>
          </a:xfrm>
          <a:prstGeom prst="rect">
            <a:avLst/>
          </a:prstGeom>
          <a:noFill/>
        </p:spPr>
        <p:txBody>
          <a:bodyPr wrap="square">
            <a:spAutoFit/>
          </a:bodyPr>
          <a:lstStyle/>
          <a:p>
            <a:r>
              <a:rPr lang="en-US" sz="1100" dirty="0"/>
              <a:t>Rewriting History: Changing the Archived Web from the Present</a:t>
            </a:r>
          </a:p>
        </p:txBody>
      </p:sp>
    </p:spTree>
    <p:extLst>
      <p:ext uri="{BB962C8B-B14F-4D97-AF65-F5344CB8AC3E}">
        <p14:creationId xmlns:p14="http://schemas.microsoft.com/office/powerpoint/2010/main" val="8193956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A0EF8A-B3E2-4E98-9EB1-8C8BBA359E7C}"/>
              </a:ext>
            </a:extLst>
          </p:cNvPr>
          <p:cNvSpPr>
            <a:spLocks noGrp="1"/>
          </p:cNvSpPr>
          <p:nvPr>
            <p:ph type="body" sz="quarter" idx="11"/>
          </p:nvPr>
        </p:nvSpPr>
        <p:spPr/>
        <p:txBody>
          <a:bodyPr/>
          <a:lstStyle/>
          <a:p>
            <a:r>
              <a:rPr lang="en-US" dirty="0"/>
              <a:t>Attack #4: Anachronism-Injection</a:t>
            </a:r>
          </a:p>
        </p:txBody>
      </p:sp>
      <p:sp>
        <p:nvSpPr>
          <p:cNvPr id="7" name="TextBox 6">
            <a:extLst>
              <a:ext uri="{FF2B5EF4-FFF2-40B4-BE49-F238E27FC236}">
                <a16:creationId xmlns:a16="http://schemas.microsoft.com/office/drawing/2014/main" id="{192D0CFB-1BC5-4C6F-BF47-0376A8129076}"/>
              </a:ext>
            </a:extLst>
          </p:cNvPr>
          <p:cNvSpPr txBox="1"/>
          <p:nvPr/>
        </p:nvSpPr>
        <p:spPr>
          <a:xfrm>
            <a:off x="11283950" y="6369154"/>
            <a:ext cx="438150" cy="307777"/>
          </a:xfrm>
          <a:prstGeom prst="rect">
            <a:avLst/>
          </a:prstGeom>
          <a:noFill/>
        </p:spPr>
        <p:txBody>
          <a:bodyPr wrap="square" rtlCol="0">
            <a:spAutoFit/>
          </a:bodyPr>
          <a:lstStyle/>
          <a:p>
            <a:r>
              <a:rPr lang="en-US" sz="1400" dirty="0">
                <a:solidFill>
                  <a:schemeClr val="bg1">
                    <a:lumMod val="50000"/>
                  </a:schemeClr>
                </a:solidFill>
              </a:rPr>
              <a:t>15</a:t>
            </a:r>
          </a:p>
        </p:txBody>
      </p:sp>
      <p:sp>
        <p:nvSpPr>
          <p:cNvPr id="4" name="Text Placeholder 2">
            <a:extLst>
              <a:ext uri="{FF2B5EF4-FFF2-40B4-BE49-F238E27FC236}">
                <a16:creationId xmlns:a16="http://schemas.microsoft.com/office/drawing/2014/main" id="{A6BF5B8E-ADE3-4C08-870C-C3C41562A169}"/>
              </a:ext>
            </a:extLst>
          </p:cNvPr>
          <p:cNvSpPr txBox="1">
            <a:spLocks/>
          </p:cNvSpPr>
          <p:nvPr/>
        </p:nvSpPr>
        <p:spPr>
          <a:xfrm>
            <a:off x="1028716" y="1499844"/>
            <a:ext cx="8461095" cy="459422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bg1">
                    <a:lumMod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bg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t>Conditions</a:t>
            </a:r>
          </a:p>
          <a:p>
            <a:r>
              <a:rPr lang="en-US" sz="2000" dirty="0"/>
              <a:t>Anachronism-Injection is possible when a resource on a page has never been archived and the attacker publishes malicious code of that resource that will later be archived for the first time</a:t>
            </a:r>
          </a:p>
          <a:p>
            <a:pPr marL="0" indent="0">
              <a:buFont typeface="Arial" panose="020B0604020202020204" pitchFamily="34" charset="0"/>
              <a:buNone/>
            </a:pPr>
            <a:r>
              <a:rPr lang="en-US" sz="2000" b="1" dirty="0"/>
              <a:t>Concept</a:t>
            </a:r>
          </a:p>
          <a:p>
            <a:r>
              <a:rPr lang="en-US" sz="2000" dirty="0"/>
              <a:t>The attacker publishes malicious code to the missing resource’s URL and requests the page to be archived. Once the newly added resource is archived it will be the only capture available and its timestamp will be the nearest-neighbor timestamp in the victim’s snapshot. This malicious code will always be requested as the nearest-neighbor and any new captures will also contain this payload</a:t>
            </a:r>
          </a:p>
          <a:p>
            <a:pPr lvl="1"/>
            <a:r>
              <a:rPr lang="en-US" sz="1800" dirty="0"/>
              <a:t>This type of attack is considered permanently effective </a:t>
            </a:r>
          </a:p>
          <a:p>
            <a:r>
              <a:rPr lang="en-US" sz="2000" b="1" dirty="0"/>
              <a:t>Sequence of Events:</a:t>
            </a:r>
          </a:p>
          <a:p>
            <a:pPr marL="914400" lvl="1" indent="-457200">
              <a:buFont typeface="+mj-lt"/>
              <a:buAutoNum type="arabicPeriod"/>
            </a:pPr>
            <a:r>
              <a:rPr lang="en-US" sz="1400" dirty="0"/>
              <a:t>A victim requests a snapshot with a resource that has never been archived</a:t>
            </a:r>
          </a:p>
          <a:p>
            <a:pPr marL="914400" lvl="1" indent="-457200">
              <a:buFont typeface="+mj-lt"/>
              <a:buAutoNum type="arabicPeriod"/>
            </a:pPr>
            <a:r>
              <a:rPr lang="en-US" sz="1400" dirty="0"/>
              <a:t>The attacker owns the vulnerable resource and publishes malicious code on the live web   </a:t>
            </a:r>
          </a:p>
          <a:p>
            <a:pPr marL="914400" lvl="1" indent="-457200">
              <a:buFont typeface="+mj-lt"/>
              <a:buAutoNum type="arabicPeriod"/>
            </a:pPr>
            <a:r>
              <a:rPr lang="en-US" sz="1400" dirty="0"/>
              <a:t>The attacker requests the page to be archived and this will be a first time archive of the malicious code</a:t>
            </a:r>
          </a:p>
          <a:p>
            <a:pPr marL="914400" lvl="1" indent="-457200">
              <a:buFont typeface="+mj-lt"/>
              <a:buAutoNum type="arabicPeriod"/>
            </a:pPr>
            <a:r>
              <a:rPr lang="en-US" sz="1400" dirty="0"/>
              <a:t>The victim requests a timestamp of the snapshot and is directed to the malicious code since there is only one timestamp closest to the timestamp request</a:t>
            </a:r>
          </a:p>
        </p:txBody>
      </p:sp>
      <p:sp>
        <p:nvSpPr>
          <p:cNvPr id="6" name="TextBox 5">
            <a:extLst>
              <a:ext uri="{FF2B5EF4-FFF2-40B4-BE49-F238E27FC236}">
                <a16:creationId xmlns:a16="http://schemas.microsoft.com/office/drawing/2014/main" id="{A36A1696-483F-48E6-A6FC-3C2B70556BB0}"/>
              </a:ext>
            </a:extLst>
          </p:cNvPr>
          <p:cNvSpPr txBox="1"/>
          <p:nvPr/>
        </p:nvSpPr>
        <p:spPr>
          <a:xfrm>
            <a:off x="3063432" y="6399932"/>
            <a:ext cx="556742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Evan Savaria, </a:t>
            </a:r>
            <a:r>
              <a:rPr lang="en-US" sz="1200" dirty="0">
                <a:solidFill>
                  <a:prstClr val="black">
                    <a:tint val="75000"/>
                  </a:prstClr>
                </a:solidFill>
                <a:latin typeface="Calibri" panose="020F0502020204030204"/>
              </a:rPr>
              <a:t>2020-11-05</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t>
            </a:r>
            <a:r>
              <a:rPr lang="en-US" sz="1200" dirty="0">
                <a:solidFill>
                  <a:prstClr val="black">
                    <a:tint val="75000"/>
                  </a:prstClr>
                </a:solidFill>
                <a:latin typeface="Calibri" panose="020F0502020204030204"/>
              </a:rPr>
              <a:t>Rewriting History, Thinking </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Like a Hacker</a:t>
            </a:r>
          </a:p>
        </p:txBody>
      </p:sp>
      <p:sp>
        <p:nvSpPr>
          <p:cNvPr id="3" name="TextBox 2">
            <a:extLst>
              <a:ext uri="{FF2B5EF4-FFF2-40B4-BE49-F238E27FC236}">
                <a16:creationId xmlns:a16="http://schemas.microsoft.com/office/drawing/2014/main" id="{A090E6E3-31BF-4164-9BBC-34E64425CF89}"/>
              </a:ext>
            </a:extLst>
          </p:cNvPr>
          <p:cNvSpPr txBox="1"/>
          <p:nvPr/>
        </p:nvSpPr>
        <p:spPr>
          <a:xfrm>
            <a:off x="8361183" y="86445"/>
            <a:ext cx="3830817" cy="261610"/>
          </a:xfrm>
          <a:prstGeom prst="rect">
            <a:avLst/>
          </a:prstGeom>
          <a:noFill/>
        </p:spPr>
        <p:txBody>
          <a:bodyPr wrap="square">
            <a:spAutoFit/>
          </a:bodyPr>
          <a:lstStyle/>
          <a:p>
            <a:r>
              <a:rPr lang="en-US" sz="1100" dirty="0"/>
              <a:t>Rewriting History: Changing the Archived Web from the Present</a:t>
            </a:r>
          </a:p>
        </p:txBody>
      </p:sp>
    </p:spTree>
    <p:extLst>
      <p:ext uri="{BB962C8B-B14F-4D97-AF65-F5344CB8AC3E}">
        <p14:creationId xmlns:p14="http://schemas.microsoft.com/office/powerpoint/2010/main" val="103959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8CCA5F-0038-420D-85CA-7B3C89E1C97F}"/>
              </a:ext>
            </a:extLst>
          </p:cNvPr>
          <p:cNvSpPr>
            <a:spLocks noGrp="1"/>
          </p:cNvSpPr>
          <p:nvPr>
            <p:ph type="body" sz="quarter" idx="11"/>
          </p:nvPr>
        </p:nvSpPr>
        <p:spPr>
          <a:xfrm>
            <a:off x="876316" y="458068"/>
            <a:ext cx="7867634" cy="877887"/>
          </a:xfrm>
        </p:spPr>
        <p:txBody>
          <a:bodyPr/>
          <a:lstStyle/>
          <a:p>
            <a:r>
              <a:rPr lang="en-US" dirty="0"/>
              <a:t>Attack #4: Proof of Concept</a:t>
            </a:r>
          </a:p>
        </p:txBody>
      </p:sp>
      <p:sp>
        <p:nvSpPr>
          <p:cNvPr id="16" name="TextBox 15">
            <a:extLst>
              <a:ext uri="{FF2B5EF4-FFF2-40B4-BE49-F238E27FC236}">
                <a16:creationId xmlns:a16="http://schemas.microsoft.com/office/drawing/2014/main" id="{18289FBE-B54C-4328-A64F-19C0543FE207}"/>
              </a:ext>
            </a:extLst>
          </p:cNvPr>
          <p:cNvSpPr txBox="1"/>
          <p:nvPr/>
        </p:nvSpPr>
        <p:spPr>
          <a:xfrm>
            <a:off x="11283950" y="6369154"/>
            <a:ext cx="438150" cy="307777"/>
          </a:xfrm>
          <a:prstGeom prst="rect">
            <a:avLst/>
          </a:prstGeom>
          <a:noFill/>
        </p:spPr>
        <p:txBody>
          <a:bodyPr wrap="square" rtlCol="0">
            <a:spAutoFit/>
          </a:bodyPr>
          <a:lstStyle/>
          <a:p>
            <a:r>
              <a:rPr lang="en-US" sz="1400" dirty="0">
                <a:solidFill>
                  <a:schemeClr val="bg1">
                    <a:lumMod val="50000"/>
                  </a:schemeClr>
                </a:solidFill>
              </a:rPr>
              <a:t>16</a:t>
            </a:r>
          </a:p>
        </p:txBody>
      </p:sp>
      <p:sp>
        <p:nvSpPr>
          <p:cNvPr id="4" name="Text Placeholder 2">
            <a:extLst>
              <a:ext uri="{FF2B5EF4-FFF2-40B4-BE49-F238E27FC236}">
                <a16:creationId xmlns:a16="http://schemas.microsoft.com/office/drawing/2014/main" id="{EBE63245-5CA6-4FB7-AB5C-BE60547C5F5B}"/>
              </a:ext>
            </a:extLst>
          </p:cNvPr>
          <p:cNvSpPr>
            <a:spLocks noGrp="1"/>
          </p:cNvSpPr>
          <p:nvPr>
            <p:ph type="body" sz="quarter" idx="12"/>
          </p:nvPr>
        </p:nvSpPr>
        <p:spPr>
          <a:xfrm>
            <a:off x="876316" y="1347444"/>
            <a:ext cx="8461095" cy="4594225"/>
          </a:xfrm>
        </p:spPr>
        <p:txBody>
          <a:bodyPr>
            <a:normAutofit fontScale="92500" lnSpcReduction="10000"/>
          </a:bodyPr>
          <a:lstStyle/>
          <a:p>
            <a:r>
              <a:rPr lang="en-US" sz="2000" dirty="0"/>
              <a:t>Due to the permanently altering effects of this attack, the proof of concept was conducted on a testbed</a:t>
            </a:r>
          </a:p>
          <a:p>
            <a:r>
              <a:rPr lang="en-US" sz="2000" dirty="0"/>
              <a:t>There were times the malicious code was incorrect; therefore requiring an entirely new victim since you cannot produce an earlier timestamp</a:t>
            </a:r>
          </a:p>
          <a:p>
            <a:r>
              <a:rPr lang="en-US" sz="2000" dirty="0"/>
              <a:t>Using this attack on the victim was successful</a:t>
            </a:r>
          </a:p>
          <a:p>
            <a:r>
              <a:rPr lang="en-US" sz="2200" b="1" dirty="0"/>
              <a:t>Attack Modifications:</a:t>
            </a:r>
          </a:p>
          <a:p>
            <a:pPr lvl="1"/>
            <a:r>
              <a:rPr lang="en-US" sz="1800" dirty="0"/>
              <a:t>Archive-escape extension to allow persistent control over the attack</a:t>
            </a:r>
          </a:p>
          <a:p>
            <a:pPr lvl="1"/>
            <a:r>
              <a:rPr lang="en-US" sz="1800" dirty="0"/>
              <a:t>Anachronism chaining allows the attacker to create preconditions for chaining multiple anachronism injection attacks</a:t>
            </a:r>
            <a:endParaRPr lang="en-US" sz="2000" dirty="0"/>
          </a:p>
          <a:p>
            <a:r>
              <a:rPr lang="en-US" sz="2000" b="1" dirty="0"/>
              <a:t>Advantages:</a:t>
            </a:r>
          </a:p>
          <a:p>
            <a:pPr lvl="1"/>
            <a:r>
              <a:rPr lang="en-US" sz="1800" dirty="0"/>
              <a:t>This passive attack is permanent once deployed</a:t>
            </a:r>
          </a:p>
          <a:p>
            <a:pPr lvl="1"/>
            <a:r>
              <a:rPr lang="en-US" sz="1800" dirty="0"/>
              <a:t>One time opportunity </a:t>
            </a:r>
          </a:p>
          <a:p>
            <a:r>
              <a:rPr lang="en-US" sz="2000" b="1" dirty="0"/>
              <a:t>Disadvantages:</a:t>
            </a:r>
          </a:p>
          <a:p>
            <a:pPr lvl="1"/>
            <a:r>
              <a:rPr lang="en-US" sz="1800" dirty="0"/>
              <a:t>The attacker cannot disable this  attack</a:t>
            </a:r>
          </a:p>
          <a:p>
            <a:pPr lvl="1"/>
            <a:r>
              <a:rPr lang="en-US" sz="1800" dirty="0"/>
              <a:t>Archive-escape extension can be commonly blocked</a:t>
            </a:r>
          </a:p>
        </p:txBody>
      </p:sp>
      <p:sp>
        <p:nvSpPr>
          <p:cNvPr id="3" name="TextBox 2">
            <a:extLst>
              <a:ext uri="{FF2B5EF4-FFF2-40B4-BE49-F238E27FC236}">
                <a16:creationId xmlns:a16="http://schemas.microsoft.com/office/drawing/2014/main" id="{80D2390B-3E31-49EE-8246-6F685CFF49E9}"/>
              </a:ext>
            </a:extLst>
          </p:cNvPr>
          <p:cNvSpPr txBox="1"/>
          <p:nvPr/>
        </p:nvSpPr>
        <p:spPr>
          <a:xfrm>
            <a:off x="3063432" y="6399932"/>
            <a:ext cx="556742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Evan Savaria, </a:t>
            </a:r>
            <a:r>
              <a:rPr lang="en-US" sz="1200" dirty="0">
                <a:solidFill>
                  <a:prstClr val="black">
                    <a:tint val="75000"/>
                  </a:prstClr>
                </a:solidFill>
                <a:latin typeface="Calibri" panose="020F0502020204030204"/>
              </a:rPr>
              <a:t>2020-11-05</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t>
            </a:r>
            <a:r>
              <a:rPr lang="en-US" sz="1200" dirty="0">
                <a:solidFill>
                  <a:prstClr val="black">
                    <a:tint val="75000"/>
                  </a:prstClr>
                </a:solidFill>
                <a:latin typeface="Calibri" panose="020F0502020204030204"/>
              </a:rPr>
              <a:t>Rewriting History, Thinking </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Like a Hacker</a:t>
            </a:r>
          </a:p>
        </p:txBody>
      </p:sp>
      <p:sp>
        <p:nvSpPr>
          <p:cNvPr id="5" name="TextBox 4">
            <a:extLst>
              <a:ext uri="{FF2B5EF4-FFF2-40B4-BE49-F238E27FC236}">
                <a16:creationId xmlns:a16="http://schemas.microsoft.com/office/drawing/2014/main" id="{AFFBF4C7-E82C-45B5-B861-441DAA60AE03}"/>
              </a:ext>
            </a:extLst>
          </p:cNvPr>
          <p:cNvSpPr txBox="1"/>
          <p:nvPr/>
        </p:nvSpPr>
        <p:spPr>
          <a:xfrm>
            <a:off x="8361183" y="86445"/>
            <a:ext cx="3830817" cy="261610"/>
          </a:xfrm>
          <a:prstGeom prst="rect">
            <a:avLst/>
          </a:prstGeom>
          <a:noFill/>
        </p:spPr>
        <p:txBody>
          <a:bodyPr wrap="square">
            <a:spAutoFit/>
          </a:bodyPr>
          <a:lstStyle/>
          <a:p>
            <a:r>
              <a:rPr lang="en-US" sz="1100" dirty="0"/>
              <a:t>Rewriting History: Changing the Archived Web from the Present</a:t>
            </a:r>
          </a:p>
        </p:txBody>
      </p:sp>
    </p:spTree>
    <p:extLst>
      <p:ext uri="{BB962C8B-B14F-4D97-AF65-F5344CB8AC3E}">
        <p14:creationId xmlns:p14="http://schemas.microsoft.com/office/powerpoint/2010/main" val="4194620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565D5D-CF5E-4DC2-98F5-E16E2B0D03DC}"/>
              </a:ext>
            </a:extLst>
          </p:cNvPr>
          <p:cNvSpPr>
            <a:spLocks noGrp="1"/>
          </p:cNvSpPr>
          <p:nvPr>
            <p:ph type="body" sz="quarter" idx="11"/>
          </p:nvPr>
        </p:nvSpPr>
        <p:spPr/>
        <p:txBody>
          <a:bodyPr/>
          <a:lstStyle/>
          <a:p>
            <a:r>
              <a:rPr lang="en-US" dirty="0"/>
              <a:t>Banner Spoofing</a:t>
            </a:r>
          </a:p>
          <a:p>
            <a:endParaRPr lang="en-US" dirty="0"/>
          </a:p>
        </p:txBody>
      </p:sp>
      <p:pic>
        <p:nvPicPr>
          <p:cNvPr id="5" name="Picture 4">
            <a:extLst>
              <a:ext uri="{FF2B5EF4-FFF2-40B4-BE49-F238E27FC236}">
                <a16:creationId xmlns:a16="http://schemas.microsoft.com/office/drawing/2014/main" id="{C8916577-4EB2-4C38-93FD-389292C4C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5160" y="1335955"/>
            <a:ext cx="6373582" cy="4036815"/>
          </a:xfrm>
          <a:prstGeom prst="rect">
            <a:avLst/>
          </a:prstGeom>
        </p:spPr>
      </p:pic>
      <p:sp>
        <p:nvSpPr>
          <p:cNvPr id="6" name="TextBox 5">
            <a:extLst>
              <a:ext uri="{FF2B5EF4-FFF2-40B4-BE49-F238E27FC236}">
                <a16:creationId xmlns:a16="http://schemas.microsoft.com/office/drawing/2014/main" id="{C4422CF2-D45C-4BA3-B685-667993D097D2}"/>
              </a:ext>
            </a:extLst>
          </p:cNvPr>
          <p:cNvSpPr txBox="1"/>
          <p:nvPr/>
        </p:nvSpPr>
        <p:spPr>
          <a:xfrm>
            <a:off x="121620" y="2445332"/>
            <a:ext cx="3112563" cy="2431435"/>
          </a:xfrm>
          <a:prstGeom prst="rect">
            <a:avLst/>
          </a:prstGeom>
          <a:noFill/>
        </p:spPr>
        <p:txBody>
          <a:bodyPr wrap="square" rtlCol="0">
            <a:spAutoFit/>
          </a:bodyPr>
          <a:lstStyle/>
          <a:p>
            <a:pPr marL="285750" indent="-285750">
              <a:buFont typeface="Arial" panose="020B0604020202020204" pitchFamily="34" charset="0"/>
              <a:buChar char="•"/>
            </a:pPr>
            <a:r>
              <a:rPr lang="en-US" sz="1900" dirty="0">
                <a:solidFill>
                  <a:schemeClr val="bg1">
                    <a:lumMod val="50000"/>
                  </a:schemeClr>
                </a:solidFill>
              </a:rPr>
              <a:t>Mitigation</a:t>
            </a:r>
          </a:p>
          <a:p>
            <a:pPr marL="742950" lvl="1" indent="-285750">
              <a:buFont typeface="Arial" panose="020B0604020202020204" pitchFamily="34" charset="0"/>
              <a:buChar char="•"/>
            </a:pPr>
            <a:r>
              <a:rPr lang="en-US" sz="1900" dirty="0">
                <a:solidFill>
                  <a:schemeClr val="bg1">
                    <a:lumMod val="50000"/>
                  </a:schemeClr>
                </a:solidFill>
              </a:rPr>
              <a:t>Do not inject banners  into replay frames</a:t>
            </a:r>
          </a:p>
          <a:p>
            <a:pPr marL="742950" lvl="1" indent="-285750">
              <a:buFont typeface="Arial" panose="020B0604020202020204" pitchFamily="34" charset="0"/>
              <a:buChar char="•"/>
            </a:pPr>
            <a:r>
              <a:rPr lang="en-US" sz="1900" dirty="0">
                <a:solidFill>
                  <a:schemeClr val="bg1">
                    <a:lumMod val="50000"/>
                  </a:schemeClr>
                </a:solidFill>
              </a:rPr>
              <a:t>Serve the banner from a separate domain</a:t>
            </a:r>
          </a:p>
          <a:p>
            <a:pPr marL="742950" lvl="1" indent="-285750">
              <a:buFont typeface="Arial" panose="020B0604020202020204" pitchFamily="34" charset="0"/>
              <a:buChar char="•"/>
            </a:pPr>
            <a:r>
              <a:rPr lang="en-US" sz="1900" dirty="0">
                <a:solidFill>
                  <a:schemeClr val="bg1">
                    <a:lumMod val="50000"/>
                  </a:schemeClr>
                </a:solidFill>
              </a:rPr>
              <a:t>View the archive using a browser proxy</a:t>
            </a:r>
          </a:p>
        </p:txBody>
      </p:sp>
      <p:sp>
        <p:nvSpPr>
          <p:cNvPr id="8" name="TextBox 7">
            <a:extLst>
              <a:ext uri="{FF2B5EF4-FFF2-40B4-BE49-F238E27FC236}">
                <a16:creationId xmlns:a16="http://schemas.microsoft.com/office/drawing/2014/main" id="{81A0679A-3B4F-4F26-BE07-7008BE08FC23}"/>
              </a:ext>
            </a:extLst>
          </p:cNvPr>
          <p:cNvSpPr txBox="1"/>
          <p:nvPr/>
        </p:nvSpPr>
        <p:spPr>
          <a:xfrm>
            <a:off x="3959844" y="5350515"/>
            <a:ext cx="5100320" cy="261610"/>
          </a:xfrm>
          <a:prstGeom prst="rect">
            <a:avLst/>
          </a:prstGeom>
          <a:noFill/>
        </p:spPr>
        <p:txBody>
          <a:bodyPr wrap="square">
            <a:spAutoFit/>
          </a:bodyPr>
          <a:lstStyle/>
          <a:p>
            <a:r>
              <a:rPr lang="en-US" sz="1100" dirty="0"/>
              <a:t>Source: Thinking like a Hacker: Security Considerations for High-Fidelity Web Archives</a:t>
            </a:r>
          </a:p>
        </p:txBody>
      </p:sp>
      <p:sp>
        <p:nvSpPr>
          <p:cNvPr id="10" name="TextBox 9">
            <a:extLst>
              <a:ext uri="{FF2B5EF4-FFF2-40B4-BE49-F238E27FC236}">
                <a16:creationId xmlns:a16="http://schemas.microsoft.com/office/drawing/2014/main" id="{E2B96DA4-3C93-46F3-8431-96B9BF959F77}"/>
              </a:ext>
            </a:extLst>
          </p:cNvPr>
          <p:cNvSpPr txBox="1"/>
          <p:nvPr/>
        </p:nvSpPr>
        <p:spPr>
          <a:xfrm>
            <a:off x="11283950" y="6369154"/>
            <a:ext cx="438150" cy="307777"/>
          </a:xfrm>
          <a:prstGeom prst="rect">
            <a:avLst/>
          </a:prstGeom>
          <a:noFill/>
        </p:spPr>
        <p:txBody>
          <a:bodyPr wrap="square" rtlCol="0">
            <a:spAutoFit/>
          </a:bodyPr>
          <a:lstStyle/>
          <a:p>
            <a:r>
              <a:rPr lang="en-US" sz="1400" dirty="0">
                <a:solidFill>
                  <a:schemeClr val="bg1">
                    <a:lumMod val="50000"/>
                  </a:schemeClr>
                </a:solidFill>
              </a:rPr>
              <a:t>17</a:t>
            </a:r>
          </a:p>
        </p:txBody>
      </p:sp>
      <p:sp>
        <p:nvSpPr>
          <p:cNvPr id="9" name="TextBox 8">
            <a:extLst>
              <a:ext uri="{FF2B5EF4-FFF2-40B4-BE49-F238E27FC236}">
                <a16:creationId xmlns:a16="http://schemas.microsoft.com/office/drawing/2014/main" id="{C0767715-DA1F-444B-9441-1A1D106908CD}"/>
              </a:ext>
            </a:extLst>
          </p:cNvPr>
          <p:cNvSpPr txBox="1"/>
          <p:nvPr/>
        </p:nvSpPr>
        <p:spPr>
          <a:xfrm>
            <a:off x="7528785" y="95262"/>
            <a:ext cx="4663215" cy="261610"/>
          </a:xfrm>
          <a:prstGeom prst="rect">
            <a:avLst/>
          </a:prstGeom>
          <a:noFill/>
        </p:spPr>
        <p:txBody>
          <a:bodyPr wrap="square">
            <a:spAutoFit/>
          </a:bodyPr>
          <a:lstStyle/>
          <a:p>
            <a:r>
              <a:rPr lang="en-US" sz="1100" dirty="0"/>
              <a:t>Thinking like a Hacker: Security Considerations for High-Fidelity Web Archives</a:t>
            </a:r>
          </a:p>
        </p:txBody>
      </p:sp>
      <p:sp>
        <p:nvSpPr>
          <p:cNvPr id="4" name="TextBox 3">
            <a:extLst>
              <a:ext uri="{FF2B5EF4-FFF2-40B4-BE49-F238E27FC236}">
                <a16:creationId xmlns:a16="http://schemas.microsoft.com/office/drawing/2014/main" id="{92E5B702-0094-4568-AC3F-ACE8E86D6940}"/>
              </a:ext>
            </a:extLst>
          </p:cNvPr>
          <p:cNvSpPr txBox="1"/>
          <p:nvPr/>
        </p:nvSpPr>
        <p:spPr>
          <a:xfrm>
            <a:off x="3063432" y="6399932"/>
            <a:ext cx="556742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Evan Savaria, </a:t>
            </a:r>
            <a:r>
              <a:rPr lang="en-US" sz="1200" dirty="0">
                <a:solidFill>
                  <a:prstClr val="black">
                    <a:tint val="75000"/>
                  </a:prstClr>
                </a:solidFill>
                <a:latin typeface="Calibri" panose="020F0502020204030204"/>
              </a:rPr>
              <a:t>2020-11-05</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t>
            </a:r>
            <a:r>
              <a:rPr lang="en-US" sz="1200" dirty="0">
                <a:solidFill>
                  <a:prstClr val="black">
                    <a:tint val="75000"/>
                  </a:prstClr>
                </a:solidFill>
                <a:latin typeface="Calibri" panose="020F0502020204030204"/>
              </a:rPr>
              <a:t>Rewriting History, Thinking </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Like a Hacker</a:t>
            </a:r>
          </a:p>
        </p:txBody>
      </p:sp>
    </p:spTree>
    <p:extLst>
      <p:ext uri="{BB962C8B-B14F-4D97-AF65-F5344CB8AC3E}">
        <p14:creationId xmlns:p14="http://schemas.microsoft.com/office/powerpoint/2010/main" val="355128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FDDA918-EE66-4805-8B44-95CC2A31FD6E}"/>
              </a:ext>
            </a:extLst>
          </p:cNvPr>
          <p:cNvSpPr>
            <a:spLocks noGrp="1"/>
          </p:cNvSpPr>
          <p:nvPr>
            <p:ph type="body" sz="quarter" idx="11"/>
          </p:nvPr>
        </p:nvSpPr>
        <p:spPr/>
        <p:txBody>
          <a:bodyPr/>
          <a:lstStyle/>
          <a:p>
            <a:r>
              <a:rPr lang="en-US" dirty="0"/>
              <a:t>Threats during Capture</a:t>
            </a:r>
          </a:p>
        </p:txBody>
      </p:sp>
      <p:sp>
        <p:nvSpPr>
          <p:cNvPr id="3" name="Text Placeholder 2">
            <a:extLst>
              <a:ext uri="{FF2B5EF4-FFF2-40B4-BE49-F238E27FC236}">
                <a16:creationId xmlns:a16="http://schemas.microsoft.com/office/drawing/2014/main" id="{319DB112-B00E-477C-99A1-37A11AD7CBFA}"/>
              </a:ext>
            </a:extLst>
          </p:cNvPr>
          <p:cNvSpPr>
            <a:spLocks noGrp="1"/>
          </p:cNvSpPr>
          <p:nvPr>
            <p:ph type="body" sz="quarter" idx="12"/>
          </p:nvPr>
        </p:nvSpPr>
        <p:spPr>
          <a:xfrm>
            <a:off x="297196" y="1320630"/>
            <a:ext cx="8461095" cy="4594225"/>
          </a:xfrm>
        </p:spPr>
        <p:txBody>
          <a:bodyPr>
            <a:normAutofit fontScale="92500" lnSpcReduction="20000"/>
          </a:bodyPr>
          <a:lstStyle/>
          <a:p>
            <a:r>
              <a:rPr lang="en-US" b="1" dirty="0"/>
              <a:t>Archiving Local Content</a:t>
            </a:r>
          </a:p>
          <a:p>
            <a:pPr marL="457200" lvl="1" indent="0">
              <a:buNone/>
            </a:pPr>
            <a:r>
              <a:rPr lang="en-US" b="1" dirty="0"/>
              <a:t>(Threat):</a:t>
            </a:r>
          </a:p>
          <a:p>
            <a:pPr lvl="1"/>
            <a:r>
              <a:rPr lang="en-US" dirty="0"/>
              <a:t>Capture system with privileged access</a:t>
            </a:r>
          </a:p>
          <a:p>
            <a:pPr lvl="1"/>
            <a:r>
              <a:rPr lang="en-US" dirty="0"/>
              <a:t>Resources could be published to a public archive</a:t>
            </a:r>
          </a:p>
          <a:p>
            <a:pPr marL="457200" lvl="1" indent="0">
              <a:buNone/>
            </a:pPr>
            <a:r>
              <a:rPr lang="en-US" b="1" dirty="0"/>
              <a:t>(Mitigation):</a:t>
            </a:r>
          </a:p>
          <a:p>
            <a:pPr marL="457200" lvl="1" indent="0">
              <a:buNone/>
            </a:pPr>
            <a:r>
              <a:rPr lang="en-US" dirty="0"/>
              <a:t>	Do not use local networks to capture data</a:t>
            </a:r>
          </a:p>
          <a:p>
            <a:pPr marL="457200" lvl="1" indent="0">
              <a:buNone/>
            </a:pPr>
            <a:r>
              <a:rPr lang="en-US" dirty="0"/>
              <a:t>	Use only secure (https) connections</a:t>
            </a:r>
          </a:p>
          <a:p>
            <a:pPr marL="457200" lvl="1" indent="0">
              <a:buNone/>
            </a:pPr>
            <a:r>
              <a:rPr lang="en-US" dirty="0"/>
              <a:t>         Use a Virtual Machine </a:t>
            </a:r>
          </a:p>
          <a:p>
            <a:endParaRPr lang="en-US" b="1" dirty="0"/>
          </a:p>
          <a:p>
            <a:r>
              <a:rPr lang="en-US" b="1" dirty="0"/>
              <a:t>Headless Browser</a:t>
            </a:r>
          </a:p>
          <a:p>
            <a:pPr marL="457200" lvl="1" indent="0">
              <a:buNone/>
            </a:pPr>
            <a:r>
              <a:rPr lang="en-US" b="1" dirty="0"/>
              <a:t>(Threat):</a:t>
            </a:r>
          </a:p>
          <a:p>
            <a:pPr lvl="1"/>
            <a:r>
              <a:rPr lang="en-US" dirty="0"/>
              <a:t>Captures use </a:t>
            </a:r>
            <a:r>
              <a:rPr lang="en-US" dirty="0" err="1"/>
              <a:t>PhantomJS</a:t>
            </a:r>
            <a:r>
              <a:rPr lang="en-US" dirty="0"/>
              <a:t> and other browsers on the server</a:t>
            </a:r>
          </a:p>
          <a:p>
            <a:pPr lvl="1"/>
            <a:r>
              <a:rPr lang="en-US" dirty="0"/>
              <a:t>Many browsers are not completely secure</a:t>
            </a:r>
          </a:p>
          <a:p>
            <a:pPr marL="457200" lvl="1" indent="0">
              <a:buNone/>
            </a:pPr>
            <a:r>
              <a:rPr lang="en-US" b="1" dirty="0"/>
              <a:t>(Mitigation):</a:t>
            </a:r>
          </a:p>
          <a:p>
            <a:pPr marL="457200" lvl="1" indent="0">
              <a:buNone/>
            </a:pPr>
            <a:r>
              <a:rPr lang="en-US" b="1" dirty="0"/>
              <a:t>	</a:t>
            </a:r>
            <a:r>
              <a:rPr lang="en-US" dirty="0"/>
              <a:t>Use a virtual machine to capture data</a:t>
            </a:r>
          </a:p>
          <a:p>
            <a:pPr marL="457200" lvl="1" indent="0">
              <a:buNone/>
            </a:pPr>
            <a:r>
              <a:rPr lang="en-US" b="1" dirty="0"/>
              <a:t>	</a:t>
            </a:r>
            <a:r>
              <a:rPr lang="en-US" dirty="0"/>
              <a:t>Ensure browsers and software is up to date</a:t>
            </a:r>
            <a:endParaRPr lang="en-US" b="1" dirty="0"/>
          </a:p>
        </p:txBody>
      </p:sp>
      <p:pic>
        <p:nvPicPr>
          <p:cNvPr id="5" name="Picture 4">
            <a:extLst>
              <a:ext uri="{FF2B5EF4-FFF2-40B4-BE49-F238E27FC236}">
                <a16:creationId xmlns:a16="http://schemas.microsoft.com/office/drawing/2014/main" id="{71F57BFF-0278-4F34-8DFA-8DBB048DD422}"/>
              </a:ext>
            </a:extLst>
          </p:cNvPr>
          <p:cNvPicPr>
            <a:picLocks noChangeAspect="1"/>
          </p:cNvPicPr>
          <p:nvPr/>
        </p:nvPicPr>
        <p:blipFill>
          <a:blip r:embed="rId2"/>
          <a:stretch>
            <a:fillRect/>
          </a:stretch>
        </p:blipFill>
        <p:spPr>
          <a:xfrm>
            <a:off x="6672951" y="1316879"/>
            <a:ext cx="5328920" cy="1506215"/>
          </a:xfrm>
          <a:prstGeom prst="rect">
            <a:avLst/>
          </a:prstGeom>
        </p:spPr>
      </p:pic>
      <p:sp>
        <p:nvSpPr>
          <p:cNvPr id="7" name="TextBox 6">
            <a:extLst>
              <a:ext uri="{FF2B5EF4-FFF2-40B4-BE49-F238E27FC236}">
                <a16:creationId xmlns:a16="http://schemas.microsoft.com/office/drawing/2014/main" id="{DE72899E-664D-486A-AA75-7C4E313FF426}"/>
              </a:ext>
            </a:extLst>
          </p:cNvPr>
          <p:cNvSpPr txBox="1"/>
          <p:nvPr/>
        </p:nvSpPr>
        <p:spPr>
          <a:xfrm>
            <a:off x="6794484" y="2658795"/>
            <a:ext cx="5100320" cy="261610"/>
          </a:xfrm>
          <a:prstGeom prst="rect">
            <a:avLst/>
          </a:prstGeom>
          <a:noFill/>
        </p:spPr>
        <p:txBody>
          <a:bodyPr wrap="square">
            <a:spAutoFit/>
          </a:bodyPr>
          <a:lstStyle/>
          <a:p>
            <a:r>
              <a:rPr lang="en-US" sz="1100" dirty="0"/>
              <a:t>Source: Thinking like a Hacker: Security Considerations for High-Fidelity Web Archives</a:t>
            </a:r>
          </a:p>
        </p:txBody>
      </p:sp>
      <p:pic>
        <p:nvPicPr>
          <p:cNvPr id="9" name="Picture 8">
            <a:extLst>
              <a:ext uri="{FF2B5EF4-FFF2-40B4-BE49-F238E27FC236}">
                <a16:creationId xmlns:a16="http://schemas.microsoft.com/office/drawing/2014/main" id="{7D28ABC5-C1B9-42ED-B17B-D144371F62D4}"/>
              </a:ext>
            </a:extLst>
          </p:cNvPr>
          <p:cNvPicPr>
            <a:picLocks noChangeAspect="1"/>
          </p:cNvPicPr>
          <p:nvPr/>
        </p:nvPicPr>
        <p:blipFill>
          <a:blip r:embed="rId3"/>
          <a:stretch>
            <a:fillRect/>
          </a:stretch>
        </p:blipFill>
        <p:spPr>
          <a:xfrm>
            <a:off x="6892478" y="4063686"/>
            <a:ext cx="5109393" cy="1652139"/>
          </a:xfrm>
          <a:prstGeom prst="rect">
            <a:avLst/>
          </a:prstGeom>
        </p:spPr>
      </p:pic>
      <p:cxnSp>
        <p:nvCxnSpPr>
          <p:cNvPr id="11" name="Straight Connector 10">
            <a:extLst>
              <a:ext uri="{FF2B5EF4-FFF2-40B4-BE49-F238E27FC236}">
                <a16:creationId xmlns:a16="http://schemas.microsoft.com/office/drawing/2014/main" id="{0A382396-5563-453F-BF5F-4E54626E55D2}"/>
              </a:ext>
            </a:extLst>
          </p:cNvPr>
          <p:cNvCxnSpPr/>
          <p:nvPr/>
        </p:nvCxnSpPr>
        <p:spPr>
          <a:xfrm>
            <a:off x="147320" y="3688080"/>
            <a:ext cx="11747484" cy="0"/>
          </a:xfrm>
          <a:prstGeom prst="line">
            <a:avLst/>
          </a:prstGeom>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7239D716-31A5-48C6-9984-3F847649A8EA}"/>
              </a:ext>
            </a:extLst>
          </p:cNvPr>
          <p:cNvSpPr txBox="1"/>
          <p:nvPr/>
        </p:nvSpPr>
        <p:spPr>
          <a:xfrm>
            <a:off x="7965440" y="5684535"/>
            <a:ext cx="2047240" cy="261610"/>
          </a:xfrm>
          <a:prstGeom prst="rect">
            <a:avLst/>
          </a:prstGeom>
          <a:noFill/>
        </p:spPr>
        <p:txBody>
          <a:bodyPr wrap="square">
            <a:spAutoFit/>
          </a:bodyPr>
          <a:lstStyle/>
          <a:p>
            <a:r>
              <a:rPr lang="en-US" sz="1100" dirty="0"/>
              <a:t>Source: https://phantomjs.org/</a:t>
            </a:r>
          </a:p>
        </p:txBody>
      </p:sp>
      <p:sp>
        <p:nvSpPr>
          <p:cNvPr id="15" name="TextBox 14">
            <a:extLst>
              <a:ext uri="{FF2B5EF4-FFF2-40B4-BE49-F238E27FC236}">
                <a16:creationId xmlns:a16="http://schemas.microsoft.com/office/drawing/2014/main" id="{22E0DA85-8CFD-4E49-BA20-78AAB8845FBE}"/>
              </a:ext>
            </a:extLst>
          </p:cNvPr>
          <p:cNvSpPr txBox="1"/>
          <p:nvPr/>
        </p:nvSpPr>
        <p:spPr>
          <a:xfrm>
            <a:off x="11283950" y="6369154"/>
            <a:ext cx="438150" cy="307777"/>
          </a:xfrm>
          <a:prstGeom prst="rect">
            <a:avLst/>
          </a:prstGeom>
          <a:noFill/>
        </p:spPr>
        <p:txBody>
          <a:bodyPr wrap="square" rtlCol="0">
            <a:spAutoFit/>
          </a:bodyPr>
          <a:lstStyle/>
          <a:p>
            <a:r>
              <a:rPr lang="en-US" sz="1400" dirty="0">
                <a:solidFill>
                  <a:schemeClr val="bg1">
                    <a:lumMod val="50000"/>
                  </a:schemeClr>
                </a:solidFill>
              </a:rPr>
              <a:t>18</a:t>
            </a:r>
          </a:p>
        </p:txBody>
      </p:sp>
      <p:sp>
        <p:nvSpPr>
          <p:cNvPr id="4" name="TextBox 3">
            <a:extLst>
              <a:ext uri="{FF2B5EF4-FFF2-40B4-BE49-F238E27FC236}">
                <a16:creationId xmlns:a16="http://schemas.microsoft.com/office/drawing/2014/main" id="{31841E48-E32A-4A93-A0A8-ECB54052E6D9}"/>
              </a:ext>
            </a:extLst>
          </p:cNvPr>
          <p:cNvSpPr txBox="1"/>
          <p:nvPr/>
        </p:nvSpPr>
        <p:spPr>
          <a:xfrm>
            <a:off x="7528785" y="95262"/>
            <a:ext cx="4663215" cy="261610"/>
          </a:xfrm>
          <a:prstGeom prst="rect">
            <a:avLst/>
          </a:prstGeom>
          <a:noFill/>
        </p:spPr>
        <p:txBody>
          <a:bodyPr wrap="square">
            <a:spAutoFit/>
          </a:bodyPr>
          <a:lstStyle/>
          <a:p>
            <a:r>
              <a:rPr lang="en-US" sz="1100" dirty="0"/>
              <a:t>Thinking like a Hacker: Security Considerations for High-Fidelity Web Archives</a:t>
            </a:r>
          </a:p>
        </p:txBody>
      </p:sp>
      <p:sp>
        <p:nvSpPr>
          <p:cNvPr id="6" name="TextBox 5">
            <a:extLst>
              <a:ext uri="{FF2B5EF4-FFF2-40B4-BE49-F238E27FC236}">
                <a16:creationId xmlns:a16="http://schemas.microsoft.com/office/drawing/2014/main" id="{D890B3EF-9B68-41AD-B36E-0BF060988456}"/>
              </a:ext>
            </a:extLst>
          </p:cNvPr>
          <p:cNvSpPr txBox="1"/>
          <p:nvPr/>
        </p:nvSpPr>
        <p:spPr>
          <a:xfrm>
            <a:off x="3063432" y="6399932"/>
            <a:ext cx="556742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Evan Savaria, </a:t>
            </a:r>
            <a:r>
              <a:rPr lang="en-US" sz="1200" dirty="0">
                <a:solidFill>
                  <a:prstClr val="black">
                    <a:tint val="75000"/>
                  </a:prstClr>
                </a:solidFill>
                <a:latin typeface="Calibri" panose="020F0502020204030204"/>
              </a:rPr>
              <a:t>2020-11-05</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t>
            </a:r>
            <a:r>
              <a:rPr lang="en-US" sz="1200" dirty="0">
                <a:solidFill>
                  <a:prstClr val="black">
                    <a:tint val="75000"/>
                  </a:prstClr>
                </a:solidFill>
                <a:latin typeface="Calibri" panose="020F0502020204030204"/>
              </a:rPr>
              <a:t>Rewriting History, Thinking </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Like a Hacker</a:t>
            </a:r>
          </a:p>
        </p:txBody>
      </p:sp>
    </p:spTree>
    <p:extLst>
      <p:ext uri="{BB962C8B-B14F-4D97-AF65-F5344CB8AC3E}">
        <p14:creationId xmlns:p14="http://schemas.microsoft.com/office/powerpoint/2010/main" val="748038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0997F0-4029-4556-87B3-3DA32110FFD7}"/>
              </a:ext>
            </a:extLst>
          </p:cNvPr>
          <p:cNvSpPr>
            <a:spLocks noGrp="1"/>
          </p:cNvSpPr>
          <p:nvPr>
            <p:ph type="body" sz="quarter" idx="11"/>
          </p:nvPr>
        </p:nvSpPr>
        <p:spPr/>
        <p:txBody>
          <a:bodyPr/>
          <a:lstStyle/>
          <a:p>
            <a:r>
              <a:rPr lang="en-US" dirty="0"/>
              <a:t>Stealing Secrets during Capture</a:t>
            </a:r>
          </a:p>
        </p:txBody>
      </p:sp>
      <p:pic>
        <p:nvPicPr>
          <p:cNvPr id="5" name="Picture 4">
            <a:extLst>
              <a:ext uri="{FF2B5EF4-FFF2-40B4-BE49-F238E27FC236}">
                <a16:creationId xmlns:a16="http://schemas.microsoft.com/office/drawing/2014/main" id="{F8843F80-6903-4EA2-A739-F1E0F9E6633C}"/>
              </a:ext>
            </a:extLst>
          </p:cNvPr>
          <p:cNvPicPr>
            <a:picLocks noChangeAspect="1"/>
          </p:cNvPicPr>
          <p:nvPr/>
        </p:nvPicPr>
        <p:blipFill>
          <a:blip r:embed="rId2"/>
          <a:stretch>
            <a:fillRect/>
          </a:stretch>
        </p:blipFill>
        <p:spPr>
          <a:xfrm>
            <a:off x="2382846" y="2157623"/>
            <a:ext cx="7863042" cy="2370199"/>
          </a:xfrm>
          <a:prstGeom prst="rect">
            <a:avLst/>
          </a:prstGeom>
        </p:spPr>
      </p:pic>
      <p:sp>
        <p:nvSpPr>
          <p:cNvPr id="13" name="TextBox 12">
            <a:extLst>
              <a:ext uri="{FF2B5EF4-FFF2-40B4-BE49-F238E27FC236}">
                <a16:creationId xmlns:a16="http://schemas.microsoft.com/office/drawing/2014/main" id="{1C490C47-7BA8-49A1-A7E0-B10E741734CC}"/>
              </a:ext>
            </a:extLst>
          </p:cNvPr>
          <p:cNvSpPr txBox="1"/>
          <p:nvPr/>
        </p:nvSpPr>
        <p:spPr>
          <a:xfrm>
            <a:off x="3663981" y="4488791"/>
            <a:ext cx="4663215" cy="261610"/>
          </a:xfrm>
          <a:prstGeom prst="rect">
            <a:avLst/>
          </a:prstGeom>
          <a:noFill/>
        </p:spPr>
        <p:txBody>
          <a:bodyPr wrap="square">
            <a:spAutoFit/>
          </a:bodyPr>
          <a:lstStyle/>
          <a:p>
            <a:r>
              <a:rPr lang="en-US" sz="1100" dirty="0"/>
              <a:t>Thinking like a Hacker: Security Considerations for High-Fidelity Web Archives</a:t>
            </a:r>
          </a:p>
        </p:txBody>
      </p:sp>
      <p:cxnSp>
        <p:nvCxnSpPr>
          <p:cNvPr id="17" name="Straight Arrow Connector 16">
            <a:extLst>
              <a:ext uri="{FF2B5EF4-FFF2-40B4-BE49-F238E27FC236}">
                <a16:creationId xmlns:a16="http://schemas.microsoft.com/office/drawing/2014/main" id="{09D49252-9A7A-4094-A6A5-D516E668ACBD}"/>
              </a:ext>
            </a:extLst>
          </p:cNvPr>
          <p:cNvCxnSpPr/>
          <p:nvPr/>
        </p:nvCxnSpPr>
        <p:spPr>
          <a:xfrm flipH="1">
            <a:off x="6314367" y="2806262"/>
            <a:ext cx="1167497" cy="8738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EE7BA9F-BF49-4173-A3C8-92C2F55E78AC}"/>
              </a:ext>
            </a:extLst>
          </p:cNvPr>
          <p:cNvSpPr txBox="1"/>
          <p:nvPr/>
        </p:nvSpPr>
        <p:spPr>
          <a:xfrm>
            <a:off x="7513395" y="2193659"/>
            <a:ext cx="1968438" cy="646331"/>
          </a:xfrm>
          <a:prstGeom prst="rect">
            <a:avLst/>
          </a:prstGeom>
          <a:noFill/>
        </p:spPr>
        <p:txBody>
          <a:bodyPr wrap="square" rtlCol="0">
            <a:spAutoFit/>
          </a:bodyPr>
          <a:lstStyle/>
          <a:p>
            <a:r>
              <a:rPr lang="en-US" dirty="0"/>
              <a:t>Login credentials being recorded</a:t>
            </a:r>
          </a:p>
        </p:txBody>
      </p:sp>
      <p:sp>
        <p:nvSpPr>
          <p:cNvPr id="21" name="TextBox 20">
            <a:extLst>
              <a:ext uri="{FF2B5EF4-FFF2-40B4-BE49-F238E27FC236}">
                <a16:creationId xmlns:a16="http://schemas.microsoft.com/office/drawing/2014/main" id="{B5A3A465-1893-43C6-A97E-EFD58D88A35F}"/>
              </a:ext>
            </a:extLst>
          </p:cNvPr>
          <p:cNvSpPr txBox="1"/>
          <p:nvPr/>
        </p:nvSpPr>
        <p:spPr>
          <a:xfrm>
            <a:off x="458802" y="4874826"/>
            <a:ext cx="6096750" cy="707886"/>
          </a:xfrm>
          <a:prstGeom prst="rect">
            <a:avLst/>
          </a:prstGeom>
          <a:noFill/>
        </p:spPr>
        <p:txBody>
          <a:bodyPr wrap="square">
            <a:spAutoFit/>
          </a:bodyPr>
          <a:lstStyle/>
          <a:p>
            <a:pPr marL="457200" lvl="1" indent="0">
              <a:buNone/>
            </a:pPr>
            <a:r>
              <a:rPr lang="en-US" sz="2000" dirty="0">
                <a:solidFill>
                  <a:schemeClr val="bg1">
                    <a:lumMod val="50000"/>
                  </a:schemeClr>
                </a:solidFill>
              </a:rPr>
              <a:t>(Mitigation):</a:t>
            </a:r>
          </a:p>
          <a:p>
            <a:pPr marL="457200" lvl="1" indent="0">
              <a:buNone/>
            </a:pPr>
            <a:r>
              <a:rPr lang="en-US" sz="2000" dirty="0">
                <a:solidFill>
                  <a:schemeClr val="bg1">
                    <a:lumMod val="50000"/>
                  </a:schemeClr>
                </a:solidFill>
              </a:rPr>
              <a:t>	Use a proxy or separate browser</a:t>
            </a:r>
          </a:p>
        </p:txBody>
      </p:sp>
      <p:sp>
        <p:nvSpPr>
          <p:cNvPr id="23" name="TextBox 22">
            <a:extLst>
              <a:ext uri="{FF2B5EF4-FFF2-40B4-BE49-F238E27FC236}">
                <a16:creationId xmlns:a16="http://schemas.microsoft.com/office/drawing/2014/main" id="{F412E205-B1AA-414C-B3CC-193B102AAF66}"/>
              </a:ext>
            </a:extLst>
          </p:cNvPr>
          <p:cNvSpPr txBox="1"/>
          <p:nvPr/>
        </p:nvSpPr>
        <p:spPr>
          <a:xfrm>
            <a:off x="7528785" y="95262"/>
            <a:ext cx="4663215" cy="261610"/>
          </a:xfrm>
          <a:prstGeom prst="rect">
            <a:avLst/>
          </a:prstGeom>
          <a:noFill/>
        </p:spPr>
        <p:txBody>
          <a:bodyPr wrap="square">
            <a:spAutoFit/>
          </a:bodyPr>
          <a:lstStyle/>
          <a:p>
            <a:r>
              <a:rPr lang="en-US" sz="1100" dirty="0"/>
              <a:t>Thinking like a Hacker: Security Considerations for High-Fidelity Web Archives</a:t>
            </a:r>
          </a:p>
        </p:txBody>
      </p:sp>
      <p:sp>
        <p:nvSpPr>
          <p:cNvPr id="25" name="TextBox 24">
            <a:extLst>
              <a:ext uri="{FF2B5EF4-FFF2-40B4-BE49-F238E27FC236}">
                <a16:creationId xmlns:a16="http://schemas.microsoft.com/office/drawing/2014/main" id="{A1CAB5CD-1FA0-4126-962C-91F8ECFAD767}"/>
              </a:ext>
            </a:extLst>
          </p:cNvPr>
          <p:cNvSpPr txBox="1"/>
          <p:nvPr/>
        </p:nvSpPr>
        <p:spPr>
          <a:xfrm>
            <a:off x="11283950" y="6369154"/>
            <a:ext cx="438150" cy="307777"/>
          </a:xfrm>
          <a:prstGeom prst="rect">
            <a:avLst/>
          </a:prstGeom>
          <a:noFill/>
        </p:spPr>
        <p:txBody>
          <a:bodyPr wrap="square" rtlCol="0">
            <a:spAutoFit/>
          </a:bodyPr>
          <a:lstStyle/>
          <a:p>
            <a:r>
              <a:rPr lang="en-US" sz="1400" dirty="0">
                <a:solidFill>
                  <a:schemeClr val="bg1">
                    <a:lumMod val="50000"/>
                  </a:schemeClr>
                </a:solidFill>
              </a:rPr>
              <a:t>19</a:t>
            </a:r>
          </a:p>
        </p:txBody>
      </p:sp>
      <p:sp>
        <p:nvSpPr>
          <p:cNvPr id="27" name="TextBox 26">
            <a:extLst>
              <a:ext uri="{FF2B5EF4-FFF2-40B4-BE49-F238E27FC236}">
                <a16:creationId xmlns:a16="http://schemas.microsoft.com/office/drawing/2014/main" id="{9605B896-5CF2-45C1-98BE-387340A2E845}"/>
              </a:ext>
            </a:extLst>
          </p:cNvPr>
          <p:cNvSpPr txBox="1"/>
          <p:nvPr/>
        </p:nvSpPr>
        <p:spPr>
          <a:xfrm>
            <a:off x="3063432" y="6399932"/>
            <a:ext cx="556742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Evan Savaria, </a:t>
            </a:r>
            <a:r>
              <a:rPr lang="en-US" sz="1200" dirty="0">
                <a:solidFill>
                  <a:prstClr val="black">
                    <a:tint val="75000"/>
                  </a:prstClr>
                </a:solidFill>
                <a:latin typeface="Calibri" panose="020F0502020204030204"/>
              </a:rPr>
              <a:t>2020-11-05</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t>
            </a:r>
            <a:r>
              <a:rPr lang="en-US" sz="1200" dirty="0">
                <a:solidFill>
                  <a:prstClr val="black">
                    <a:tint val="75000"/>
                  </a:prstClr>
                </a:solidFill>
                <a:latin typeface="Calibri" panose="020F0502020204030204"/>
              </a:rPr>
              <a:t>Rewriting History, Thinking </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Like a Hacker</a:t>
            </a:r>
          </a:p>
        </p:txBody>
      </p:sp>
    </p:spTree>
    <p:extLst>
      <p:ext uri="{BB962C8B-B14F-4D97-AF65-F5344CB8AC3E}">
        <p14:creationId xmlns:p14="http://schemas.microsoft.com/office/powerpoint/2010/main" val="1364590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943DA4-CF9D-468A-A621-13BF040D5977}"/>
              </a:ext>
            </a:extLst>
          </p:cNvPr>
          <p:cNvSpPr>
            <a:spLocks noGrp="1"/>
          </p:cNvSpPr>
          <p:nvPr>
            <p:ph type="title"/>
          </p:nvPr>
        </p:nvSpPr>
        <p:spPr/>
        <p:txBody>
          <a:bodyPr>
            <a:normAutofit/>
          </a:bodyPr>
          <a:lstStyle/>
          <a:p>
            <a:pPr>
              <a:spcBef>
                <a:spcPts val="1000"/>
              </a:spcBef>
            </a:pPr>
            <a:r>
              <a:rPr lang="en-US" sz="4800" b="1" dirty="0">
                <a:solidFill>
                  <a:srgbClr val="143157"/>
                </a:solidFill>
                <a:ea typeface="+mn-ea"/>
                <a:cs typeface="+mn-cs"/>
              </a:rPr>
              <a:t>Outline</a:t>
            </a:r>
          </a:p>
        </p:txBody>
      </p:sp>
      <p:sp>
        <p:nvSpPr>
          <p:cNvPr id="5" name="Content Placeholder 4">
            <a:extLst>
              <a:ext uri="{FF2B5EF4-FFF2-40B4-BE49-F238E27FC236}">
                <a16:creationId xmlns:a16="http://schemas.microsoft.com/office/drawing/2014/main" id="{9256F761-16C6-4BF4-BCB2-BF9622131173}"/>
              </a:ext>
            </a:extLst>
          </p:cNvPr>
          <p:cNvSpPr>
            <a:spLocks noGrp="1"/>
          </p:cNvSpPr>
          <p:nvPr>
            <p:ph idx="1"/>
          </p:nvPr>
        </p:nvSpPr>
        <p:spPr/>
        <p:txBody>
          <a:bodyPr>
            <a:normAutofit/>
          </a:bodyPr>
          <a:lstStyle/>
          <a:p>
            <a:r>
              <a:rPr lang="en-US" dirty="0">
                <a:solidFill>
                  <a:schemeClr val="bg1">
                    <a:lumMod val="50000"/>
                  </a:schemeClr>
                </a:solidFill>
              </a:rPr>
              <a:t>Introduction</a:t>
            </a:r>
          </a:p>
          <a:p>
            <a:r>
              <a:rPr lang="en-US" dirty="0">
                <a:solidFill>
                  <a:schemeClr val="bg1">
                    <a:lumMod val="50000"/>
                  </a:schemeClr>
                </a:solidFill>
              </a:rPr>
              <a:t>Archive Vulnerabilities</a:t>
            </a:r>
          </a:p>
          <a:p>
            <a:r>
              <a:rPr lang="en-US" dirty="0">
                <a:solidFill>
                  <a:schemeClr val="bg1">
                    <a:lumMod val="50000"/>
                  </a:schemeClr>
                </a:solidFill>
              </a:rPr>
              <a:t>Lifecycle of Archived Snapshots</a:t>
            </a:r>
          </a:p>
          <a:p>
            <a:r>
              <a:rPr lang="en-US" dirty="0">
                <a:solidFill>
                  <a:schemeClr val="bg1">
                    <a:lumMod val="50000"/>
                  </a:schemeClr>
                </a:solidFill>
              </a:rPr>
              <a:t>Analyzing Vulnerabilities and Attacks</a:t>
            </a:r>
          </a:p>
          <a:p>
            <a:r>
              <a:rPr lang="en-US" dirty="0">
                <a:solidFill>
                  <a:schemeClr val="bg1">
                    <a:lumMod val="50000"/>
                  </a:schemeClr>
                </a:solidFill>
              </a:rPr>
              <a:t>Deploying Defenses</a:t>
            </a:r>
          </a:p>
          <a:p>
            <a:r>
              <a:rPr lang="en-US" dirty="0">
                <a:solidFill>
                  <a:schemeClr val="bg1">
                    <a:lumMod val="50000"/>
                  </a:schemeClr>
                </a:solidFill>
              </a:rPr>
              <a:t>Contributions</a:t>
            </a:r>
          </a:p>
          <a:p>
            <a:r>
              <a:rPr lang="en-US" dirty="0">
                <a:solidFill>
                  <a:schemeClr val="bg1">
                    <a:lumMod val="50000"/>
                  </a:schemeClr>
                </a:solidFill>
              </a:rPr>
              <a:t>Conclusions/Final Thoughts</a:t>
            </a:r>
          </a:p>
          <a:p>
            <a:endParaRPr lang="en-US" dirty="0">
              <a:solidFill>
                <a:schemeClr val="bg1">
                  <a:lumMod val="50000"/>
                </a:schemeClr>
              </a:solidFill>
            </a:endParaRPr>
          </a:p>
          <a:p>
            <a:endParaRPr lang="en-US" dirty="0">
              <a:solidFill>
                <a:schemeClr val="bg1">
                  <a:lumMod val="50000"/>
                </a:schemeClr>
              </a:solidFill>
            </a:endParaRPr>
          </a:p>
        </p:txBody>
      </p:sp>
      <p:sp>
        <p:nvSpPr>
          <p:cNvPr id="2" name="TextBox 1">
            <a:extLst>
              <a:ext uri="{FF2B5EF4-FFF2-40B4-BE49-F238E27FC236}">
                <a16:creationId xmlns:a16="http://schemas.microsoft.com/office/drawing/2014/main" id="{EBD33716-3B23-4B09-B093-BE173AE5750C}"/>
              </a:ext>
            </a:extLst>
          </p:cNvPr>
          <p:cNvSpPr txBox="1"/>
          <p:nvPr/>
        </p:nvSpPr>
        <p:spPr>
          <a:xfrm>
            <a:off x="11283950" y="6369154"/>
            <a:ext cx="438150" cy="307777"/>
          </a:xfrm>
          <a:prstGeom prst="rect">
            <a:avLst/>
          </a:prstGeom>
          <a:noFill/>
        </p:spPr>
        <p:txBody>
          <a:bodyPr wrap="square" rtlCol="0">
            <a:spAutoFit/>
          </a:bodyPr>
          <a:lstStyle/>
          <a:p>
            <a:r>
              <a:rPr lang="en-US" sz="1400" dirty="0">
                <a:solidFill>
                  <a:schemeClr val="bg1">
                    <a:lumMod val="50000"/>
                  </a:schemeClr>
                </a:solidFill>
              </a:rPr>
              <a:t>2</a:t>
            </a:r>
          </a:p>
        </p:txBody>
      </p:sp>
      <p:sp>
        <p:nvSpPr>
          <p:cNvPr id="3" name="TextBox 2">
            <a:extLst>
              <a:ext uri="{FF2B5EF4-FFF2-40B4-BE49-F238E27FC236}">
                <a16:creationId xmlns:a16="http://schemas.microsoft.com/office/drawing/2014/main" id="{9CBB53BD-85A5-4247-8231-0765F9219705}"/>
              </a:ext>
            </a:extLst>
          </p:cNvPr>
          <p:cNvSpPr txBox="1"/>
          <p:nvPr/>
        </p:nvSpPr>
        <p:spPr>
          <a:xfrm>
            <a:off x="3063432" y="6399932"/>
            <a:ext cx="556742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Evan Savaria, </a:t>
            </a:r>
            <a:r>
              <a:rPr lang="en-US" sz="1200" dirty="0">
                <a:solidFill>
                  <a:prstClr val="black">
                    <a:tint val="75000"/>
                  </a:prstClr>
                </a:solidFill>
                <a:latin typeface="Calibri" panose="020F0502020204030204"/>
              </a:rPr>
              <a:t>2020-11-05</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t>
            </a:r>
            <a:r>
              <a:rPr lang="en-US" sz="1200" dirty="0">
                <a:solidFill>
                  <a:prstClr val="black">
                    <a:tint val="75000"/>
                  </a:prstClr>
                </a:solidFill>
                <a:latin typeface="Calibri" panose="020F0502020204030204"/>
              </a:rPr>
              <a:t>Rewriting History, Thinking </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Like a Hacker</a:t>
            </a:r>
          </a:p>
        </p:txBody>
      </p:sp>
    </p:spTree>
    <p:extLst>
      <p:ext uri="{BB962C8B-B14F-4D97-AF65-F5344CB8AC3E}">
        <p14:creationId xmlns:p14="http://schemas.microsoft.com/office/powerpoint/2010/main" val="2494999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539210-9905-4D5E-BA36-38396A1DF22B}"/>
              </a:ext>
            </a:extLst>
          </p:cNvPr>
          <p:cNvSpPr>
            <a:spLocks noGrp="1"/>
          </p:cNvSpPr>
          <p:nvPr>
            <p:ph type="body" sz="quarter" idx="11"/>
          </p:nvPr>
        </p:nvSpPr>
        <p:spPr>
          <a:xfrm>
            <a:off x="876316" y="458068"/>
            <a:ext cx="6817256" cy="877887"/>
          </a:xfrm>
        </p:spPr>
        <p:txBody>
          <a:bodyPr/>
          <a:lstStyle/>
          <a:p>
            <a:r>
              <a:rPr lang="en-US" dirty="0"/>
              <a:t>Cross Site Scripting to Steal Archive Logins </a:t>
            </a:r>
          </a:p>
        </p:txBody>
      </p:sp>
      <p:pic>
        <p:nvPicPr>
          <p:cNvPr id="5" name="Picture 4">
            <a:extLst>
              <a:ext uri="{FF2B5EF4-FFF2-40B4-BE49-F238E27FC236}">
                <a16:creationId xmlns:a16="http://schemas.microsoft.com/office/drawing/2014/main" id="{DCE582A7-3394-4221-8148-6F2F8A425FFD}"/>
              </a:ext>
            </a:extLst>
          </p:cNvPr>
          <p:cNvPicPr>
            <a:picLocks noChangeAspect="1"/>
          </p:cNvPicPr>
          <p:nvPr/>
        </p:nvPicPr>
        <p:blipFill>
          <a:blip r:embed="rId2"/>
          <a:stretch>
            <a:fillRect/>
          </a:stretch>
        </p:blipFill>
        <p:spPr>
          <a:xfrm>
            <a:off x="2274739" y="2007652"/>
            <a:ext cx="7977352" cy="984483"/>
          </a:xfrm>
          <a:prstGeom prst="rect">
            <a:avLst/>
          </a:prstGeom>
        </p:spPr>
      </p:pic>
      <p:sp>
        <p:nvSpPr>
          <p:cNvPr id="7" name="TextBox 6">
            <a:extLst>
              <a:ext uri="{FF2B5EF4-FFF2-40B4-BE49-F238E27FC236}">
                <a16:creationId xmlns:a16="http://schemas.microsoft.com/office/drawing/2014/main" id="{0F5DC604-D4A6-47A0-AEF2-66DF8B9635E9}"/>
              </a:ext>
            </a:extLst>
          </p:cNvPr>
          <p:cNvSpPr txBox="1"/>
          <p:nvPr/>
        </p:nvSpPr>
        <p:spPr>
          <a:xfrm>
            <a:off x="4123432" y="3524243"/>
            <a:ext cx="4663215" cy="261610"/>
          </a:xfrm>
          <a:prstGeom prst="rect">
            <a:avLst/>
          </a:prstGeom>
          <a:noFill/>
        </p:spPr>
        <p:txBody>
          <a:bodyPr wrap="square">
            <a:spAutoFit/>
          </a:bodyPr>
          <a:lstStyle/>
          <a:p>
            <a:r>
              <a:rPr lang="en-US" sz="1100" dirty="0"/>
              <a:t>Thinking like a Hacker: Security Considerations for High-Fidelity Web Archives</a:t>
            </a:r>
          </a:p>
        </p:txBody>
      </p:sp>
      <p:pic>
        <p:nvPicPr>
          <p:cNvPr id="9" name="Picture 8">
            <a:extLst>
              <a:ext uri="{FF2B5EF4-FFF2-40B4-BE49-F238E27FC236}">
                <a16:creationId xmlns:a16="http://schemas.microsoft.com/office/drawing/2014/main" id="{BA8E5B07-E0A3-46EC-BB59-DE0AC2B5B368}"/>
              </a:ext>
            </a:extLst>
          </p:cNvPr>
          <p:cNvPicPr>
            <a:picLocks noChangeAspect="1"/>
          </p:cNvPicPr>
          <p:nvPr/>
        </p:nvPicPr>
        <p:blipFill>
          <a:blip r:embed="rId3"/>
          <a:stretch>
            <a:fillRect/>
          </a:stretch>
        </p:blipFill>
        <p:spPr>
          <a:xfrm>
            <a:off x="2274739" y="2992135"/>
            <a:ext cx="7526908" cy="532108"/>
          </a:xfrm>
          <a:prstGeom prst="rect">
            <a:avLst/>
          </a:prstGeom>
        </p:spPr>
      </p:pic>
      <p:sp>
        <p:nvSpPr>
          <p:cNvPr id="11" name="TextBox 10">
            <a:extLst>
              <a:ext uri="{FF2B5EF4-FFF2-40B4-BE49-F238E27FC236}">
                <a16:creationId xmlns:a16="http://schemas.microsoft.com/office/drawing/2014/main" id="{EE4DA778-679B-4EA3-B595-653B0B32BC45}"/>
              </a:ext>
            </a:extLst>
          </p:cNvPr>
          <p:cNvSpPr txBox="1"/>
          <p:nvPr/>
        </p:nvSpPr>
        <p:spPr>
          <a:xfrm>
            <a:off x="458802" y="4874826"/>
            <a:ext cx="6096750" cy="1015663"/>
          </a:xfrm>
          <a:prstGeom prst="rect">
            <a:avLst/>
          </a:prstGeom>
          <a:noFill/>
        </p:spPr>
        <p:txBody>
          <a:bodyPr wrap="square">
            <a:spAutoFit/>
          </a:bodyPr>
          <a:lstStyle/>
          <a:p>
            <a:pPr marL="457200" lvl="1" indent="0">
              <a:buNone/>
            </a:pPr>
            <a:r>
              <a:rPr lang="en-US" sz="2000" dirty="0">
                <a:solidFill>
                  <a:schemeClr val="bg1">
                    <a:lumMod val="50000"/>
                  </a:schemeClr>
                </a:solidFill>
              </a:rPr>
              <a:t>(Mitigation):</a:t>
            </a:r>
          </a:p>
          <a:p>
            <a:pPr marL="457200" lvl="1" indent="0">
              <a:buNone/>
            </a:pPr>
            <a:r>
              <a:rPr lang="en-US" sz="2000" dirty="0">
                <a:solidFill>
                  <a:schemeClr val="bg1">
                    <a:lumMod val="50000"/>
                  </a:schemeClr>
                </a:solidFill>
              </a:rPr>
              <a:t>	Use iframes to isolate web archive content</a:t>
            </a:r>
          </a:p>
          <a:p>
            <a:pPr marL="457200" lvl="1" indent="0">
              <a:buNone/>
            </a:pPr>
            <a:r>
              <a:rPr lang="en-US" sz="2000" dirty="0">
                <a:solidFill>
                  <a:schemeClr val="bg1">
                    <a:lumMod val="50000"/>
                  </a:schemeClr>
                </a:solidFill>
              </a:rPr>
              <a:t>	Load web archive app from app domain</a:t>
            </a:r>
          </a:p>
        </p:txBody>
      </p:sp>
      <p:sp>
        <p:nvSpPr>
          <p:cNvPr id="13" name="TextBox 12">
            <a:extLst>
              <a:ext uri="{FF2B5EF4-FFF2-40B4-BE49-F238E27FC236}">
                <a16:creationId xmlns:a16="http://schemas.microsoft.com/office/drawing/2014/main" id="{F22DC65B-6121-4B4E-97B7-270CAE92AC79}"/>
              </a:ext>
            </a:extLst>
          </p:cNvPr>
          <p:cNvSpPr txBox="1"/>
          <p:nvPr/>
        </p:nvSpPr>
        <p:spPr>
          <a:xfrm>
            <a:off x="7528785" y="95262"/>
            <a:ext cx="4663215" cy="261610"/>
          </a:xfrm>
          <a:prstGeom prst="rect">
            <a:avLst/>
          </a:prstGeom>
          <a:noFill/>
        </p:spPr>
        <p:txBody>
          <a:bodyPr wrap="square">
            <a:spAutoFit/>
          </a:bodyPr>
          <a:lstStyle/>
          <a:p>
            <a:r>
              <a:rPr lang="en-US" sz="1100" dirty="0"/>
              <a:t>Thinking like a Hacker: Security Considerations for High-Fidelity Web Archives</a:t>
            </a:r>
          </a:p>
        </p:txBody>
      </p:sp>
      <p:sp>
        <p:nvSpPr>
          <p:cNvPr id="15" name="TextBox 14">
            <a:extLst>
              <a:ext uri="{FF2B5EF4-FFF2-40B4-BE49-F238E27FC236}">
                <a16:creationId xmlns:a16="http://schemas.microsoft.com/office/drawing/2014/main" id="{C551D10D-9C08-4751-960B-CA8D563B65AD}"/>
              </a:ext>
            </a:extLst>
          </p:cNvPr>
          <p:cNvSpPr txBox="1"/>
          <p:nvPr/>
        </p:nvSpPr>
        <p:spPr>
          <a:xfrm>
            <a:off x="11283950" y="6369154"/>
            <a:ext cx="438150" cy="307777"/>
          </a:xfrm>
          <a:prstGeom prst="rect">
            <a:avLst/>
          </a:prstGeom>
          <a:noFill/>
        </p:spPr>
        <p:txBody>
          <a:bodyPr wrap="square" rtlCol="0">
            <a:spAutoFit/>
          </a:bodyPr>
          <a:lstStyle/>
          <a:p>
            <a:r>
              <a:rPr lang="en-US" sz="1400" dirty="0">
                <a:solidFill>
                  <a:schemeClr val="bg1">
                    <a:lumMod val="50000"/>
                  </a:schemeClr>
                </a:solidFill>
              </a:rPr>
              <a:t>20</a:t>
            </a:r>
          </a:p>
        </p:txBody>
      </p:sp>
      <p:sp>
        <p:nvSpPr>
          <p:cNvPr id="17" name="TextBox 16">
            <a:extLst>
              <a:ext uri="{FF2B5EF4-FFF2-40B4-BE49-F238E27FC236}">
                <a16:creationId xmlns:a16="http://schemas.microsoft.com/office/drawing/2014/main" id="{38C871D0-DF94-443B-AFD5-5A5330E7D82F}"/>
              </a:ext>
            </a:extLst>
          </p:cNvPr>
          <p:cNvSpPr txBox="1"/>
          <p:nvPr/>
        </p:nvSpPr>
        <p:spPr>
          <a:xfrm>
            <a:off x="3063432" y="6399932"/>
            <a:ext cx="556742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Evan Savaria, </a:t>
            </a:r>
            <a:r>
              <a:rPr lang="en-US" sz="1200" dirty="0">
                <a:solidFill>
                  <a:prstClr val="black">
                    <a:tint val="75000"/>
                  </a:prstClr>
                </a:solidFill>
                <a:latin typeface="Calibri" panose="020F0502020204030204"/>
              </a:rPr>
              <a:t>2020-11-05</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t>
            </a:r>
            <a:r>
              <a:rPr lang="en-US" sz="1200" dirty="0">
                <a:solidFill>
                  <a:prstClr val="black">
                    <a:tint val="75000"/>
                  </a:prstClr>
                </a:solidFill>
                <a:latin typeface="Calibri" panose="020F0502020204030204"/>
              </a:rPr>
              <a:t>Rewriting History, Thinking </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Like a Hacker</a:t>
            </a:r>
          </a:p>
        </p:txBody>
      </p:sp>
    </p:spTree>
    <p:extLst>
      <p:ext uri="{BB962C8B-B14F-4D97-AF65-F5344CB8AC3E}">
        <p14:creationId xmlns:p14="http://schemas.microsoft.com/office/powerpoint/2010/main" val="2460402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505278-1302-41EA-AFF9-BF31F14B8803}"/>
              </a:ext>
            </a:extLst>
          </p:cNvPr>
          <p:cNvSpPr>
            <a:spLocks noGrp="1"/>
          </p:cNvSpPr>
          <p:nvPr>
            <p:ph type="body" sz="quarter" idx="11"/>
          </p:nvPr>
        </p:nvSpPr>
        <p:spPr/>
        <p:txBody>
          <a:bodyPr/>
          <a:lstStyle/>
          <a:p>
            <a:r>
              <a:rPr lang="en-US" dirty="0"/>
              <a:t>Live Web Leakage on Playback</a:t>
            </a:r>
          </a:p>
        </p:txBody>
      </p:sp>
      <p:pic>
        <p:nvPicPr>
          <p:cNvPr id="5" name="Picture 4">
            <a:extLst>
              <a:ext uri="{FF2B5EF4-FFF2-40B4-BE49-F238E27FC236}">
                <a16:creationId xmlns:a16="http://schemas.microsoft.com/office/drawing/2014/main" id="{A36D1266-4192-4060-A199-7641E7D62DDF}"/>
              </a:ext>
            </a:extLst>
          </p:cNvPr>
          <p:cNvPicPr>
            <a:picLocks noChangeAspect="1"/>
          </p:cNvPicPr>
          <p:nvPr/>
        </p:nvPicPr>
        <p:blipFill>
          <a:blip r:embed="rId3"/>
          <a:stretch>
            <a:fillRect/>
          </a:stretch>
        </p:blipFill>
        <p:spPr>
          <a:xfrm>
            <a:off x="4172781" y="1576281"/>
            <a:ext cx="3711876" cy="3282019"/>
          </a:xfrm>
          <a:prstGeom prst="rect">
            <a:avLst/>
          </a:prstGeom>
        </p:spPr>
      </p:pic>
      <p:cxnSp>
        <p:nvCxnSpPr>
          <p:cNvPr id="7" name="Straight Arrow Connector 6">
            <a:extLst>
              <a:ext uri="{FF2B5EF4-FFF2-40B4-BE49-F238E27FC236}">
                <a16:creationId xmlns:a16="http://schemas.microsoft.com/office/drawing/2014/main" id="{C7B1AD5B-1E58-472B-B23A-EEA012A20163}"/>
              </a:ext>
            </a:extLst>
          </p:cNvPr>
          <p:cNvCxnSpPr/>
          <p:nvPr/>
        </p:nvCxnSpPr>
        <p:spPr>
          <a:xfrm>
            <a:off x="8589945" y="3415466"/>
            <a:ext cx="9144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3F4F9C4-3E8A-4F76-82AF-BD632A912194}"/>
              </a:ext>
            </a:extLst>
          </p:cNvPr>
          <p:cNvSpPr txBox="1"/>
          <p:nvPr/>
        </p:nvSpPr>
        <p:spPr>
          <a:xfrm>
            <a:off x="9694282" y="3305147"/>
            <a:ext cx="1274755" cy="461665"/>
          </a:xfrm>
          <a:prstGeom prst="rect">
            <a:avLst/>
          </a:prstGeom>
          <a:noFill/>
        </p:spPr>
        <p:txBody>
          <a:bodyPr wrap="square" rtlCol="0">
            <a:spAutoFit/>
          </a:bodyPr>
          <a:lstStyle/>
          <a:p>
            <a:r>
              <a:rPr lang="en-US" sz="2400" b="1" dirty="0"/>
              <a:t>Evil.com</a:t>
            </a:r>
          </a:p>
        </p:txBody>
      </p:sp>
      <p:sp>
        <p:nvSpPr>
          <p:cNvPr id="10" name="TextBox 9">
            <a:extLst>
              <a:ext uri="{FF2B5EF4-FFF2-40B4-BE49-F238E27FC236}">
                <a16:creationId xmlns:a16="http://schemas.microsoft.com/office/drawing/2014/main" id="{0C3A716F-368E-4881-8A79-69E63E1A40A5}"/>
              </a:ext>
            </a:extLst>
          </p:cNvPr>
          <p:cNvSpPr txBox="1"/>
          <p:nvPr/>
        </p:nvSpPr>
        <p:spPr>
          <a:xfrm>
            <a:off x="1590241" y="3162112"/>
            <a:ext cx="1274755" cy="461665"/>
          </a:xfrm>
          <a:prstGeom prst="rect">
            <a:avLst/>
          </a:prstGeom>
          <a:noFill/>
        </p:spPr>
        <p:txBody>
          <a:bodyPr wrap="square" rtlCol="0">
            <a:spAutoFit/>
          </a:bodyPr>
          <a:lstStyle/>
          <a:p>
            <a:r>
              <a:rPr lang="en-US" sz="2400" b="1" dirty="0"/>
              <a:t>Client</a:t>
            </a:r>
          </a:p>
        </p:txBody>
      </p:sp>
      <p:cxnSp>
        <p:nvCxnSpPr>
          <p:cNvPr id="11" name="Straight Arrow Connector 10">
            <a:extLst>
              <a:ext uri="{FF2B5EF4-FFF2-40B4-BE49-F238E27FC236}">
                <a16:creationId xmlns:a16="http://schemas.microsoft.com/office/drawing/2014/main" id="{091757D8-1F72-4681-B185-202BD232AD00}"/>
              </a:ext>
            </a:extLst>
          </p:cNvPr>
          <p:cNvCxnSpPr>
            <a:cxnSpLocks/>
          </p:cNvCxnSpPr>
          <p:nvPr/>
        </p:nvCxnSpPr>
        <p:spPr>
          <a:xfrm>
            <a:off x="2494881" y="3429000"/>
            <a:ext cx="65370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03B06E2-E275-49B7-8FFE-0635FD36CDEB}"/>
              </a:ext>
            </a:extLst>
          </p:cNvPr>
          <p:cNvCxnSpPr>
            <a:cxnSpLocks/>
          </p:cNvCxnSpPr>
          <p:nvPr/>
        </p:nvCxnSpPr>
        <p:spPr>
          <a:xfrm flipH="1">
            <a:off x="3406513" y="1590941"/>
            <a:ext cx="1" cy="307202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40ADBA9-FF31-4A3B-BD2E-92389D850206}"/>
              </a:ext>
            </a:extLst>
          </p:cNvPr>
          <p:cNvSpPr txBox="1"/>
          <p:nvPr/>
        </p:nvSpPr>
        <p:spPr>
          <a:xfrm>
            <a:off x="3385713" y="1197829"/>
            <a:ext cx="5051077" cy="307777"/>
          </a:xfrm>
          <a:prstGeom prst="rect">
            <a:avLst/>
          </a:prstGeom>
          <a:noFill/>
        </p:spPr>
        <p:txBody>
          <a:bodyPr wrap="square" rtlCol="0">
            <a:spAutoFit/>
          </a:bodyPr>
          <a:lstStyle/>
          <a:p>
            <a:r>
              <a:rPr lang="en-US" sz="1400" dirty="0"/>
              <a:t>https://web.archive.org/web/20201105182218/www.website.com</a:t>
            </a:r>
          </a:p>
        </p:txBody>
      </p:sp>
      <p:cxnSp>
        <p:nvCxnSpPr>
          <p:cNvPr id="16" name="Straight Connector 15">
            <a:extLst>
              <a:ext uri="{FF2B5EF4-FFF2-40B4-BE49-F238E27FC236}">
                <a16:creationId xmlns:a16="http://schemas.microsoft.com/office/drawing/2014/main" id="{B2898DFB-F09D-44AA-AA5E-85D3AFF41EDD}"/>
              </a:ext>
            </a:extLst>
          </p:cNvPr>
          <p:cNvCxnSpPr>
            <a:cxnSpLocks/>
          </p:cNvCxnSpPr>
          <p:nvPr/>
        </p:nvCxnSpPr>
        <p:spPr>
          <a:xfrm flipH="1">
            <a:off x="8362127" y="1576281"/>
            <a:ext cx="1" cy="3072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C7C44E66-B9A0-4FA4-A4C0-96D848AE36BB}"/>
              </a:ext>
            </a:extLst>
          </p:cNvPr>
          <p:cNvCxnSpPr>
            <a:cxnSpLocks/>
          </p:cNvCxnSpPr>
          <p:nvPr/>
        </p:nvCxnSpPr>
        <p:spPr>
          <a:xfrm rot="10800000" flipV="1">
            <a:off x="3461272" y="3766812"/>
            <a:ext cx="6349374" cy="1514906"/>
          </a:xfrm>
          <a:prstGeom prst="bentConnector3">
            <a:avLst>
              <a:gd name="adj1" fmla="val 18005"/>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281458B-308F-41AA-9124-85F5B2343583}"/>
              </a:ext>
            </a:extLst>
          </p:cNvPr>
          <p:cNvSpPr txBox="1"/>
          <p:nvPr/>
        </p:nvSpPr>
        <p:spPr>
          <a:xfrm>
            <a:off x="7528785" y="95262"/>
            <a:ext cx="4663215" cy="261610"/>
          </a:xfrm>
          <a:prstGeom prst="rect">
            <a:avLst/>
          </a:prstGeom>
          <a:noFill/>
        </p:spPr>
        <p:txBody>
          <a:bodyPr wrap="square">
            <a:spAutoFit/>
          </a:bodyPr>
          <a:lstStyle/>
          <a:p>
            <a:r>
              <a:rPr lang="en-US" sz="1100" dirty="0"/>
              <a:t>Thinking like a Hacker: Security Considerations for High-Fidelity Web Archives</a:t>
            </a:r>
          </a:p>
        </p:txBody>
      </p:sp>
      <p:sp>
        <p:nvSpPr>
          <p:cNvPr id="30" name="TextBox 29">
            <a:extLst>
              <a:ext uri="{FF2B5EF4-FFF2-40B4-BE49-F238E27FC236}">
                <a16:creationId xmlns:a16="http://schemas.microsoft.com/office/drawing/2014/main" id="{8F8A89AC-2E97-4641-B19A-72D1427E6E02}"/>
              </a:ext>
            </a:extLst>
          </p:cNvPr>
          <p:cNvSpPr txBox="1"/>
          <p:nvPr/>
        </p:nvSpPr>
        <p:spPr>
          <a:xfrm>
            <a:off x="706545" y="5476602"/>
            <a:ext cx="10486970" cy="707886"/>
          </a:xfrm>
          <a:prstGeom prst="rect">
            <a:avLst/>
          </a:prstGeom>
          <a:noFill/>
        </p:spPr>
        <p:txBody>
          <a:bodyPr wrap="square">
            <a:spAutoFit/>
          </a:bodyPr>
          <a:lstStyle/>
          <a:p>
            <a:pPr marL="457200" lvl="1" indent="0">
              <a:buNone/>
            </a:pPr>
            <a:r>
              <a:rPr lang="en-US" sz="2000" dirty="0">
                <a:solidFill>
                  <a:schemeClr val="bg1">
                    <a:lumMod val="50000"/>
                  </a:schemeClr>
                </a:solidFill>
              </a:rPr>
              <a:t>(Mitigation):</a:t>
            </a:r>
          </a:p>
          <a:p>
            <a:pPr marL="457200" lvl="1" indent="0">
              <a:buNone/>
            </a:pPr>
            <a:r>
              <a:rPr lang="en-US" sz="2000" dirty="0">
                <a:solidFill>
                  <a:schemeClr val="bg1">
                    <a:lumMod val="50000"/>
                  </a:schemeClr>
                </a:solidFill>
              </a:rPr>
              <a:t>	Content-Security-Policy header can limit access to web archive domain</a:t>
            </a:r>
          </a:p>
        </p:txBody>
      </p:sp>
      <p:sp>
        <p:nvSpPr>
          <p:cNvPr id="32" name="TextBox 31">
            <a:extLst>
              <a:ext uri="{FF2B5EF4-FFF2-40B4-BE49-F238E27FC236}">
                <a16:creationId xmlns:a16="http://schemas.microsoft.com/office/drawing/2014/main" id="{46DBB6D4-4141-4B65-87E0-083799F0DC9B}"/>
              </a:ext>
            </a:extLst>
          </p:cNvPr>
          <p:cNvSpPr txBox="1"/>
          <p:nvPr/>
        </p:nvSpPr>
        <p:spPr>
          <a:xfrm>
            <a:off x="11283950" y="6369154"/>
            <a:ext cx="438150" cy="307777"/>
          </a:xfrm>
          <a:prstGeom prst="rect">
            <a:avLst/>
          </a:prstGeom>
          <a:noFill/>
        </p:spPr>
        <p:txBody>
          <a:bodyPr wrap="square" rtlCol="0">
            <a:spAutoFit/>
          </a:bodyPr>
          <a:lstStyle/>
          <a:p>
            <a:r>
              <a:rPr lang="en-US" sz="1400" dirty="0">
                <a:solidFill>
                  <a:schemeClr val="bg1">
                    <a:lumMod val="50000"/>
                  </a:schemeClr>
                </a:solidFill>
              </a:rPr>
              <a:t>21</a:t>
            </a:r>
          </a:p>
        </p:txBody>
      </p:sp>
      <p:sp>
        <p:nvSpPr>
          <p:cNvPr id="34" name="TextBox 33">
            <a:extLst>
              <a:ext uri="{FF2B5EF4-FFF2-40B4-BE49-F238E27FC236}">
                <a16:creationId xmlns:a16="http://schemas.microsoft.com/office/drawing/2014/main" id="{25565F1E-B58F-49FA-B5F7-1FE3D5798112}"/>
              </a:ext>
            </a:extLst>
          </p:cNvPr>
          <p:cNvSpPr txBox="1"/>
          <p:nvPr/>
        </p:nvSpPr>
        <p:spPr>
          <a:xfrm>
            <a:off x="3063432" y="6399932"/>
            <a:ext cx="556742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Evan Savaria, </a:t>
            </a:r>
            <a:r>
              <a:rPr lang="en-US" sz="1200" dirty="0">
                <a:solidFill>
                  <a:prstClr val="black">
                    <a:tint val="75000"/>
                  </a:prstClr>
                </a:solidFill>
                <a:latin typeface="Calibri" panose="020F0502020204030204"/>
              </a:rPr>
              <a:t>2020-11-05</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t>
            </a:r>
            <a:r>
              <a:rPr lang="en-US" sz="1200" dirty="0">
                <a:solidFill>
                  <a:prstClr val="black">
                    <a:tint val="75000"/>
                  </a:prstClr>
                </a:solidFill>
                <a:latin typeface="Calibri" panose="020F0502020204030204"/>
              </a:rPr>
              <a:t>Rewriting History, Thinking </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Like a Hacker</a:t>
            </a:r>
          </a:p>
        </p:txBody>
      </p:sp>
    </p:spTree>
    <p:extLst>
      <p:ext uri="{BB962C8B-B14F-4D97-AF65-F5344CB8AC3E}">
        <p14:creationId xmlns:p14="http://schemas.microsoft.com/office/powerpoint/2010/main" val="26325533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316391-17B0-4B10-900C-A0087F0238AE}"/>
              </a:ext>
            </a:extLst>
          </p:cNvPr>
          <p:cNvSpPr>
            <a:spLocks noGrp="1"/>
          </p:cNvSpPr>
          <p:nvPr>
            <p:ph type="body" sz="quarter" idx="11"/>
          </p:nvPr>
        </p:nvSpPr>
        <p:spPr/>
        <p:txBody>
          <a:bodyPr/>
          <a:lstStyle/>
          <a:p>
            <a:r>
              <a:rPr lang="en-US" dirty="0"/>
              <a:t>Passive and Active Attacks</a:t>
            </a:r>
          </a:p>
        </p:txBody>
      </p:sp>
      <p:sp>
        <p:nvSpPr>
          <p:cNvPr id="3" name="Text Placeholder 2">
            <a:extLst>
              <a:ext uri="{FF2B5EF4-FFF2-40B4-BE49-F238E27FC236}">
                <a16:creationId xmlns:a16="http://schemas.microsoft.com/office/drawing/2014/main" id="{0041D923-A4EA-41AE-B37C-A2B49D8699AC}"/>
              </a:ext>
            </a:extLst>
          </p:cNvPr>
          <p:cNvSpPr>
            <a:spLocks noGrp="1"/>
          </p:cNvSpPr>
          <p:nvPr>
            <p:ph type="body" sz="quarter" idx="12"/>
          </p:nvPr>
        </p:nvSpPr>
        <p:spPr>
          <a:xfrm>
            <a:off x="821209" y="4307133"/>
            <a:ext cx="9936500" cy="1660617"/>
          </a:xfrm>
        </p:spPr>
        <p:txBody>
          <a:bodyPr>
            <a:normAutofit lnSpcReduction="10000"/>
          </a:bodyPr>
          <a:lstStyle/>
          <a:p>
            <a:pPr marL="0" indent="0">
              <a:buNone/>
            </a:pPr>
            <a:r>
              <a:rPr lang="en-US" b="1" dirty="0"/>
              <a:t>Key Points</a:t>
            </a:r>
          </a:p>
          <a:p>
            <a:r>
              <a:rPr lang="en-US" dirty="0"/>
              <a:t>Some Attacks require foresight</a:t>
            </a:r>
          </a:p>
          <a:p>
            <a:r>
              <a:rPr lang="en-US" dirty="0"/>
              <a:t>Partial control vs. full control</a:t>
            </a:r>
          </a:p>
          <a:p>
            <a:r>
              <a:rPr lang="en-US" dirty="0"/>
              <a:t>Live web vs. archived snapshot</a:t>
            </a:r>
          </a:p>
        </p:txBody>
      </p:sp>
      <p:pic>
        <p:nvPicPr>
          <p:cNvPr id="5" name="Picture 4">
            <a:extLst>
              <a:ext uri="{FF2B5EF4-FFF2-40B4-BE49-F238E27FC236}">
                <a16:creationId xmlns:a16="http://schemas.microsoft.com/office/drawing/2014/main" id="{36BB78A5-A220-45C4-AC1F-8313BF70E9F9}"/>
              </a:ext>
            </a:extLst>
          </p:cNvPr>
          <p:cNvPicPr>
            <a:picLocks noChangeAspect="1"/>
          </p:cNvPicPr>
          <p:nvPr/>
        </p:nvPicPr>
        <p:blipFill>
          <a:blip r:embed="rId2"/>
          <a:stretch>
            <a:fillRect/>
          </a:stretch>
        </p:blipFill>
        <p:spPr>
          <a:xfrm>
            <a:off x="2045177" y="1734895"/>
            <a:ext cx="8101646" cy="2140057"/>
          </a:xfrm>
          <a:prstGeom prst="rect">
            <a:avLst/>
          </a:prstGeom>
        </p:spPr>
      </p:pic>
      <p:sp>
        <p:nvSpPr>
          <p:cNvPr id="7" name="TextBox 6">
            <a:extLst>
              <a:ext uri="{FF2B5EF4-FFF2-40B4-BE49-F238E27FC236}">
                <a16:creationId xmlns:a16="http://schemas.microsoft.com/office/drawing/2014/main" id="{CD41173D-1DA2-43F4-A423-CDFE4E7EB1C2}"/>
              </a:ext>
            </a:extLst>
          </p:cNvPr>
          <p:cNvSpPr txBox="1"/>
          <p:nvPr/>
        </p:nvSpPr>
        <p:spPr>
          <a:xfrm>
            <a:off x="11283950" y="6369154"/>
            <a:ext cx="438150" cy="307777"/>
          </a:xfrm>
          <a:prstGeom prst="rect">
            <a:avLst/>
          </a:prstGeom>
          <a:noFill/>
        </p:spPr>
        <p:txBody>
          <a:bodyPr wrap="square" rtlCol="0">
            <a:spAutoFit/>
          </a:bodyPr>
          <a:lstStyle/>
          <a:p>
            <a:r>
              <a:rPr lang="en-US" sz="1400" dirty="0">
                <a:solidFill>
                  <a:schemeClr val="bg1">
                    <a:lumMod val="50000"/>
                  </a:schemeClr>
                </a:solidFill>
              </a:rPr>
              <a:t>22</a:t>
            </a:r>
          </a:p>
        </p:txBody>
      </p:sp>
      <p:sp>
        <p:nvSpPr>
          <p:cNvPr id="11" name="TextBox 10">
            <a:extLst>
              <a:ext uri="{FF2B5EF4-FFF2-40B4-BE49-F238E27FC236}">
                <a16:creationId xmlns:a16="http://schemas.microsoft.com/office/drawing/2014/main" id="{9DD115C9-42A1-4308-8035-CEF38BC943BA}"/>
              </a:ext>
            </a:extLst>
          </p:cNvPr>
          <p:cNvSpPr txBox="1"/>
          <p:nvPr/>
        </p:nvSpPr>
        <p:spPr>
          <a:xfrm>
            <a:off x="3063432" y="6399932"/>
            <a:ext cx="556742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Evan Savaria, </a:t>
            </a:r>
            <a:r>
              <a:rPr lang="en-US" sz="1200" dirty="0">
                <a:solidFill>
                  <a:prstClr val="black">
                    <a:tint val="75000"/>
                  </a:prstClr>
                </a:solidFill>
                <a:latin typeface="Calibri" panose="020F0502020204030204"/>
              </a:rPr>
              <a:t>2020-11-05</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t>
            </a:r>
            <a:r>
              <a:rPr lang="en-US" sz="1200" dirty="0">
                <a:solidFill>
                  <a:prstClr val="black">
                    <a:tint val="75000"/>
                  </a:prstClr>
                </a:solidFill>
                <a:latin typeface="Calibri" panose="020F0502020204030204"/>
              </a:rPr>
              <a:t>Rewriting History, Thinking </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Like a Hacker</a:t>
            </a:r>
          </a:p>
        </p:txBody>
      </p:sp>
      <p:sp>
        <p:nvSpPr>
          <p:cNvPr id="4" name="TextBox 3">
            <a:extLst>
              <a:ext uri="{FF2B5EF4-FFF2-40B4-BE49-F238E27FC236}">
                <a16:creationId xmlns:a16="http://schemas.microsoft.com/office/drawing/2014/main" id="{989B6AF6-F95F-4CF1-9C01-3230D17C27B9}"/>
              </a:ext>
            </a:extLst>
          </p:cNvPr>
          <p:cNvSpPr txBox="1"/>
          <p:nvPr/>
        </p:nvSpPr>
        <p:spPr>
          <a:xfrm>
            <a:off x="3926967" y="3979842"/>
            <a:ext cx="4734368" cy="461665"/>
          </a:xfrm>
          <a:prstGeom prst="rect">
            <a:avLst/>
          </a:prstGeom>
          <a:noFill/>
        </p:spPr>
        <p:txBody>
          <a:bodyPr wrap="square" rtlCol="0">
            <a:spAutoFit/>
          </a:bodyPr>
          <a:lstStyle/>
          <a:p>
            <a:r>
              <a:rPr lang="en-US" sz="1200" dirty="0"/>
              <a:t>Source: Rewriting History: Changing the Archived Web from the Present</a:t>
            </a:r>
          </a:p>
          <a:p>
            <a:endParaRPr lang="en-US" sz="1200" dirty="0"/>
          </a:p>
        </p:txBody>
      </p:sp>
    </p:spTree>
    <p:extLst>
      <p:ext uri="{BB962C8B-B14F-4D97-AF65-F5344CB8AC3E}">
        <p14:creationId xmlns:p14="http://schemas.microsoft.com/office/powerpoint/2010/main" val="19927145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132D0A-CAC5-4669-AF00-EA7AF35418E0}"/>
              </a:ext>
            </a:extLst>
          </p:cNvPr>
          <p:cNvSpPr>
            <a:spLocks noGrp="1"/>
          </p:cNvSpPr>
          <p:nvPr>
            <p:ph type="body" sz="quarter" idx="11"/>
          </p:nvPr>
        </p:nvSpPr>
        <p:spPr>
          <a:xfrm>
            <a:off x="1013476" y="469557"/>
            <a:ext cx="7480284" cy="877887"/>
          </a:xfrm>
        </p:spPr>
        <p:txBody>
          <a:bodyPr/>
          <a:lstStyle/>
          <a:p>
            <a:r>
              <a:rPr lang="en-US" dirty="0"/>
              <a:t>Three-Fourths of Archived Sites are Vulnerable</a:t>
            </a:r>
          </a:p>
        </p:txBody>
      </p:sp>
      <p:sp>
        <p:nvSpPr>
          <p:cNvPr id="3" name="Text Placeholder 2">
            <a:extLst>
              <a:ext uri="{FF2B5EF4-FFF2-40B4-BE49-F238E27FC236}">
                <a16:creationId xmlns:a16="http://schemas.microsoft.com/office/drawing/2014/main" id="{BC04EBA2-027D-4D62-ABEE-6EDEC7A5678A}"/>
              </a:ext>
            </a:extLst>
          </p:cNvPr>
          <p:cNvSpPr>
            <a:spLocks noGrp="1"/>
          </p:cNvSpPr>
          <p:nvPr>
            <p:ph type="body" sz="quarter" idx="12"/>
          </p:nvPr>
        </p:nvSpPr>
        <p:spPr>
          <a:xfrm>
            <a:off x="876316" y="1347444"/>
            <a:ext cx="8461095" cy="4892489"/>
          </a:xfrm>
        </p:spPr>
        <p:txBody>
          <a:bodyPr>
            <a:normAutofit/>
          </a:bodyPr>
          <a:lstStyle/>
          <a:p>
            <a:r>
              <a:rPr lang="en-US" b="1" dirty="0" err="1"/>
              <a:t>TrackingExcavator</a:t>
            </a:r>
            <a:r>
              <a:rPr lang="en-US" dirty="0"/>
              <a:t> is a Chrome extension used to automatically visit a set of input URLs at specified timestamps located on the </a:t>
            </a:r>
            <a:r>
              <a:rPr lang="en-US" dirty="0" err="1"/>
              <a:t>Wayback</a:t>
            </a:r>
            <a:r>
              <a:rPr lang="en-US" dirty="0"/>
              <a:t> Machine</a:t>
            </a:r>
          </a:p>
          <a:p>
            <a:pPr lvl="1"/>
            <a:r>
              <a:rPr lang="en-US" dirty="0"/>
              <a:t>Collects event traces for all HTTP requests to locate vulnerabilities</a:t>
            </a:r>
          </a:p>
          <a:p>
            <a:pPr lvl="1"/>
            <a:r>
              <a:rPr lang="en-US" dirty="0">
                <a:hlinkClick r:id="rId2"/>
              </a:rPr>
              <a:t>http://trackingexcavator.cs.washington.edu/</a:t>
            </a:r>
            <a:endParaRPr lang="en-US" dirty="0"/>
          </a:p>
          <a:p>
            <a:pPr lvl="1"/>
            <a:endParaRPr lang="en-US" dirty="0"/>
          </a:p>
          <a:p>
            <a:r>
              <a:rPr lang="en-US" b="1" dirty="0"/>
              <a:t>Datasets </a:t>
            </a:r>
            <a:r>
              <a:rPr lang="en-US" dirty="0"/>
              <a:t>for Attacks (1-4) came from three sets of URLs</a:t>
            </a:r>
          </a:p>
          <a:p>
            <a:pPr lvl="1"/>
            <a:r>
              <a:rPr lang="en-US" b="1" dirty="0"/>
              <a:t>Top 500: </a:t>
            </a:r>
            <a:r>
              <a:rPr lang="en-US" dirty="0">
                <a:hlinkClick r:id="rId3"/>
              </a:rPr>
              <a:t>https://www.alexa.com/topsites</a:t>
            </a:r>
            <a:endParaRPr lang="en-US" dirty="0"/>
          </a:p>
          <a:p>
            <a:pPr lvl="1"/>
            <a:r>
              <a:rPr lang="en-US" b="1" dirty="0"/>
              <a:t>Top Million: </a:t>
            </a:r>
            <a:r>
              <a:rPr lang="en-US" dirty="0">
                <a:hlinkClick r:id="rId4"/>
              </a:rPr>
              <a:t>http://s3.amazonaws.com/alexa-static/top-1m.csv.zip</a:t>
            </a:r>
            <a:endParaRPr lang="en-US" dirty="0"/>
          </a:p>
          <a:p>
            <a:pPr lvl="1"/>
            <a:r>
              <a:rPr lang="en-US" b="1" dirty="0"/>
              <a:t>Legal URLs: </a:t>
            </a:r>
            <a:r>
              <a:rPr lang="en-US" dirty="0">
                <a:hlinkClick r:id="rId5"/>
              </a:rPr>
              <a:t>https://www.lexisnexis.com/en-us/gateway.page</a:t>
            </a:r>
            <a:r>
              <a:rPr lang="en-US" dirty="0"/>
              <a:t>            </a:t>
            </a:r>
          </a:p>
          <a:p>
            <a:pPr marL="457200" lvl="1" indent="0">
              <a:buNone/>
            </a:pPr>
            <a:r>
              <a:rPr lang="en-US" dirty="0"/>
              <a:t>                          </a:t>
            </a:r>
            <a:r>
              <a:rPr lang="en-US" dirty="0">
                <a:hlinkClick r:id="rId6"/>
              </a:rPr>
              <a:t>https://www.westlaw.com/</a:t>
            </a:r>
            <a:endParaRPr lang="en-US" dirty="0"/>
          </a:p>
          <a:p>
            <a:pPr marL="457200" lvl="1" indent="0">
              <a:buNone/>
            </a:pPr>
            <a:endParaRPr lang="en-US" dirty="0"/>
          </a:p>
        </p:txBody>
      </p:sp>
      <p:sp>
        <p:nvSpPr>
          <p:cNvPr id="7" name="TextBox 6">
            <a:extLst>
              <a:ext uri="{FF2B5EF4-FFF2-40B4-BE49-F238E27FC236}">
                <a16:creationId xmlns:a16="http://schemas.microsoft.com/office/drawing/2014/main" id="{8CF3AFBD-DC63-449E-9DAC-05B2A5E7B1A6}"/>
              </a:ext>
            </a:extLst>
          </p:cNvPr>
          <p:cNvSpPr txBox="1"/>
          <p:nvPr/>
        </p:nvSpPr>
        <p:spPr>
          <a:xfrm>
            <a:off x="11283950" y="6369154"/>
            <a:ext cx="438150" cy="307777"/>
          </a:xfrm>
          <a:prstGeom prst="rect">
            <a:avLst/>
          </a:prstGeom>
          <a:noFill/>
        </p:spPr>
        <p:txBody>
          <a:bodyPr wrap="square" rtlCol="0">
            <a:spAutoFit/>
          </a:bodyPr>
          <a:lstStyle/>
          <a:p>
            <a:r>
              <a:rPr lang="en-US" sz="1400" dirty="0">
                <a:solidFill>
                  <a:schemeClr val="bg1">
                    <a:lumMod val="50000"/>
                  </a:schemeClr>
                </a:solidFill>
              </a:rPr>
              <a:t>23</a:t>
            </a:r>
          </a:p>
        </p:txBody>
      </p:sp>
      <p:sp>
        <p:nvSpPr>
          <p:cNvPr id="9" name="TextBox 8">
            <a:extLst>
              <a:ext uri="{FF2B5EF4-FFF2-40B4-BE49-F238E27FC236}">
                <a16:creationId xmlns:a16="http://schemas.microsoft.com/office/drawing/2014/main" id="{D308E95E-5F04-4F5E-B130-4C7CCB56AD08}"/>
              </a:ext>
            </a:extLst>
          </p:cNvPr>
          <p:cNvSpPr txBox="1"/>
          <p:nvPr/>
        </p:nvSpPr>
        <p:spPr>
          <a:xfrm>
            <a:off x="3063432" y="6399932"/>
            <a:ext cx="556742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Evan Savaria, </a:t>
            </a:r>
            <a:r>
              <a:rPr lang="en-US" sz="1200" dirty="0">
                <a:solidFill>
                  <a:prstClr val="black">
                    <a:tint val="75000"/>
                  </a:prstClr>
                </a:solidFill>
                <a:latin typeface="Calibri" panose="020F0502020204030204"/>
              </a:rPr>
              <a:t>2020-11-05</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t>
            </a:r>
            <a:r>
              <a:rPr lang="en-US" sz="1200" dirty="0">
                <a:solidFill>
                  <a:prstClr val="black">
                    <a:tint val="75000"/>
                  </a:prstClr>
                </a:solidFill>
                <a:latin typeface="Calibri" panose="020F0502020204030204"/>
              </a:rPr>
              <a:t>Rewriting History, Thinking </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Like a Hacker</a:t>
            </a:r>
          </a:p>
        </p:txBody>
      </p:sp>
    </p:spTree>
    <p:extLst>
      <p:ext uri="{BB962C8B-B14F-4D97-AF65-F5344CB8AC3E}">
        <p14:creationId xmlns:p14="http://schemas.microsoft.com/office/powerpoint/2010/main" val="23494121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36028D-23DD-4443-9848-3BA3C8C9B853}"/>
              </a:ext>
            </a:extLst>
          </p:cNvPr>
          <p:cNvSpPr>
            <a:spLocks noGrp="1"/>
          </p:cNvSpPr>
          <p:nvPr>
            <p:ph type="body" sz="quarter" idx="11"/>
          </p:nvPr>
        </p:nvSpPr>
        <p:spPr>
          <a:xfrm>
            <a:off x="876316" y="458068"/>
            <a:ext cx="8602117" cy="877887"/>
          </a:xfrm>
        </p:spPr>
        <p:txBody>
          <a:bodyPr/>
          <a:lstStyle/>
          <a:p>
            <a:r>
              <a:rPr lang="en-US" dirty="0"/>
              <a:t>Prevalence of Vulnerabilities on Archived Domains</a:t>
            </a:r>
          </a:p>
        </p:txBody>
      </p:sp>
      <p:pic>
        <p:nvPicPr>
          <p:cNvPr id="7" name="Picture 6">
            <a:extLst>
              <a:ext uri="{FF2B5EF4-FFF2-40B4-BE49-F238E27FC236}">
                <a16:creationId xmlns:a16="http://schemas.microsoft.com/office/drawing/2014/main" id="{170397F5-2743-47B5-AA66-FFB4C3B92922}"/>
              </a:ext>
            </a:extLst>
          </p:cNvPr>
          <p:cNvPicPr>
            <a:picLocks noChangeAspect="1"/>
          </p:cNvPicPr>
          <p:nvPr/>
        </p:nvPicPr>
        <p:blipFill>
          <a:blip r:embed="rId3"/>
          <a:stretch>
            <a:fillRect/>
          </a:stretch>
        </p:blipFill>
        <p:spPr>
          <a:xfrm>
            <a:off x="2571220" y="1292622"/>
            <a:ext cx="6990314" cy="4150855"/>
          </a:xfrm>
          <a:prstGeom prst="rect">
            <a:avLst/>
          </a:prstGeom>
        </p:spPr>
      </p:pic>
      <p:sp>
        <p:nvSpPr>
          <p:cNvPr id="9" name="TextBox 8">
            <a:extLst>
              <a:ext uri="{FF2B5EF4-FFF2-40B4-BE49-F238E27FC236}">
                <a16:creationId xmlns:a16="http://schemas.microsoft.com/office/drawing/2014/main" id="{C00FD548-640F-451F-B857-63B501729A23}"/>
              </a:ext>
            </a:extLst>
          </p:cNvPr>
          <p:cNvSpPr txBox="1"/>
          <p:nvPr/>
        </p:nvSpPr>
        <p:spPr>
          <a:xfrm>
            <a:off x="11283950" y="6369154"/>
            <a:ext cx="438150" cy="307777"/>
          </a:xfrm>
          <a:prstGeom prst="rect">
            <a:avLst/>
          </a:prstGeom>
          <a:noFill/>
        </p:spPr>
        <p:txBody>
          <a:bodyPr wrap="square" rtlCol="0">
            <a:spAutoFit/>
          </a:bodyPr>
          <a:lstStyle/>
          <a:p>
            <a:r>
              <a:rPr lang="en-US" sz="1400" dirty="0">
                <a:solidFill>
                  <a:schemeClr val="bg1">
                    <a:lumMod val="50000"/>
                  </a:schemeClr>
                </a:solidFill>
              </a:rPr>
              <a:t>24</a:t>
            </a:r>
          </a:p>
        </p:txBody>
      </p:sp>
      <p:sp>
        <p:nvSpPr>
          <p:cNvPr id="11" name="TextBox 10">
            <a:extLst>
              <a:ext uri="{FF2B5EF4-FFF2-40B4-BE49-F238E27FC236}">
                <a16:creationId xmlns:a16="http://schemas.microsoft.com/office/drawing/2014/main" id="{54369E89-C73D-4BB5-A27B-1F298E431CFE}"/>
              </a:ext>
            </a:extLst>
          </p:cNvPr>
          <p:cNvSpPr txBox="1"/>
          <p:nvPr/>
        </p:nvSpPr>
        <p:spPr>
          <a:xfrm>
            <a:off x="3063432" y="6399932"/>
            <a:ext cx="556742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Evan Savaria, </a:t>
            </a:r>
            <a:r>
              <a:rPr lang="en-US" sz="1200" dirty="0">
                <a:solidFill>
                  <a:prstClr val="black">
                    <a:tint val="75000"/>
                  </a:prstClr>
                </a:solidFill>
                <a:latin typeface="Calibri" panose="020F0502020204030204"/>
              </a:rPr>
              <a:t>2020-11-05</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t>
            </a:r>
            <a:r>
              <a:rPr lang="en-US" sz="1200" dirty="0">
                <a:solidFill>
                  <a:prstClr val="black">
                    <a:tint val="75000"/>
                  </a:prstClr>
                </a:solidFill>
                <a:latin typeface="Calibri" panose="020F0502020204030204"/>
              </a:rPr>
              <a:t>Rewriting History, Thinking </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Like a Hacker</a:t>
            </a:r>
          </a:p>
        </p:txBody>
      </p:sp>
      <p:sp>
        <p:nvSpPr>
          <p:cNvPr id="4" name="Arrow: Right 3">
            <a:extLst>
              <a:ext uri="{FF2B5EF4-FFF2-40B4-BE49-F238E27FC236}">
                <a16:creationId xmlns:a16="http://schemas.microsoft.com/office/drawing/2014/main" id="{6500E119-D1F2-4150-8E98-43930D2FD544}"/>
              </a:ext>
            </a:extLst>
          </p:cNvPr>
          <p:cNvSpPr/>
          <p:nvPr/>
        </p:nvSpPr>
        <p:spPr>
          <a:xfrm>
            <a:off x="1981200" y="3154689"/>
            <a:ext cx="590020" cy="4267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E28E44F-75E1-4520-9448-8FF61A94DF87}"/>
              </a:ext>
            </a:extLst>
          </p:cNvPr>
          <p:cNvSpPr txBox="1"/>
          <p:nvPr/>
        </p:nvSpPr>
        <p:spPr>
          <a:xfrm>
            <a:off x="382278" y="2642814"/>
            <a:ext cx="1437640" cy="1354217"/>
          </a:xfrm>
          <a:prstGeom prst="rect">
            <a:avLst/>
          </a:prstGeom>
          <a:noFill/>
        </p:spPr>
        <p:txBody>
          <a:bodyPr wrap="square">
            <a:spAutoFit/>
          </a:bodyPr>
          <a:lstStyle/>
          <a:p>
            <a:pPr algn="ctr"/>
            <a:r>
              <a:rPr lang="en-US" sz="2800" b="1" dirty="0"/>
              <a:t>73% </a:t>
            </a:r>
            <a:r>
              <a:rPr lang="en-US" dirty="0"/>
              <a:t>Vulnerable to (1 of 4) attacks</a:t>
            </a:r>
          </a:p>
        </p:txBody>
      </p:sp>
      <p:sp>
        <p:nvSpPr>
          <p:cNvPr id="14" name="TextBox 13">
            <a:extLst>
              <a:ext uri="{FF2B5EF4-FFF2-40B4-BE49-F238E27FC236}">
                <a16:creationId xmlns:a16="http://schemas.microsoft.com/office/drawing/2014/main" id="{7BE94CEA-4C1D-45EC-BDEC-4CB2B135E694}"/>
              </a:ext>
            </a:extLst>
          </p:cNvPr>
          <p:cNvSpPr txBox="1"/>
          <p:nvPr/>
        </p:nvSpPr>
        <p:spPr>
          <a:xfrm>
            <a:off x="4074352" y="5565377"/>
            <a:ext cx="4734368" cy="461665"/>
          </a:xfrm>
          <a:prstGeom prst="rect">
            <a:avLst/>
          </a:prstGeom>
          <a:noFill/>
        </p:spPr>
        <p:txBody>
          <a:bodyPr wrap="square" rtlCol="0">
            <a:spAutoFit/>
          </a:bodyPr>
          <a:lstStyle/>
          <a:p>
            <a:r>
              <a:rPr lang="en-US" sz="1200" dirty="0"/>
              <a:t>Source: Rewriting History: Changing the Archived Web from the Present</a:t>
            </a:r>
          </a:p>
          <a:p>
            <a:endParaRPr lang="en-US" sz="1200" dirty="0"/>
          </a:p>
        </p:txBody>
      </p:sp>
      <p:sp>
        <p:nvSpPr>
          <p:cNvPr id="15" name="Arrow: Up 14">
            <a:extLst>
              <a:ext uri="{FF2B5EF4-FFF2-40B4-BE49-F238E27FC236}">
                <a16:creationId xmlns:a16="http://schemas.microsoft.com/office/drawing/2014/main" id="{318F4589-F88E-4156-B98C-D9B7B05F9C05}"/>
              </a:ext>
            </a:extLst>
          </p:cNvPr>
          <p:cNvSpPr/>
          <p:nvPr/>
        </p:nvSpPr>
        <p:spPr>
          <a:xfrm>
            <a:off x="9561534" y="1335955"/>
            <a:ext cx="2433320" cy="243332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80% of Top Million are</a:t>
            </a:r>
          </a:p>
          <a:p>
            <a:pPr algn="ctr"/>
            <a:r>
              <a:rPr lang="en-US" dirty="0"/>
              <a:t>Vulnerable </a:t>
            </a:r>
          </a:p>
          <a:p>
            <a:pPr algn="ctr"/>
            <a:endParaRPr lang="en-US" dirty="0"/>
          </a:p>
        </p:txBody>
      </p:sp>
    </p:spTree>
    <p:extLst>
      <p:ext uri="{BB962C8B-B14F-4D97-AF65-F5344CB8AC3E}">
        <p14:creationId xmlns:p14="http://schemas.microsoft.com/office/powerpoint/2010/main" val="1828031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CC3E49-3D32-4DB2-9A5B-8870B353C887}"/>
              </a:ext>
            </a:extLst>
          </p:cNvPr>
          <p:cNvSpPr>
            <a:spLocks noGrp="1"/>
          </p:cNvSpPr>
          <p:nvPr>
            <p:ph type="body" sz="quarter" idx="11"/>
          </p:nvPr>
        </p:nvSpPr>
        <p:spPr/>
        <p:txBody>
          <a:bodyPr/>
          <a:lstStyle/>
          <a:p>
            <a:r>
              <a:rPr lang="en-US" dirty="0"/>
              <a:t>Vulnerability to Strong Attacks</a:t>
            </a:r>
          </a:p>
        </p:txBody>
      </p:sp>
      <p:pic>
        <p:nvPicPr>
          <p:cNvPr id="5" name="Picture 4">
            <a:extLst>
              <a:ext uri="{FF2B5EF4-FFF2-40B4-BE49-F238E27FC236}">
                <a16:creationId xmlns:a16="http://schemas.microsoft.com/office/drawing/2014/main" id="{0D29C1E2-B72F-4B95-AA9B-515838792A1D}"/>
              </a:ext>
            </a:extLst>
          </p:cNvPr>
          <p:cNvPicPr>
            <a:picLocks noChangeAspect="1"/>
          </p:cNvPicPr>
          <p:nvPr/>
        </p:nvPicPr>
        <p:blipFill>
          <a:blip r:embed="rId2"/>
          <a:stretch>
            <a:fillRect/>
          </a:stretch>
        </p:blipFill>
        <p:spPr>
          <a:xfrm>
            <a:off x="2945862" y="1422712"/>
            <a:ext cx="6570171" cy="3870961"/>
          </a:xfrm>
          <a:prstGeom prst="rect">
            <a:avLst/>
          </a:prstGeom>
        </p:spPr>
      </p:pic>
      <p:sp>
        <p:nvSpPr>
          <p:cNvPr id="7" name="TextBox 6">
            <a:extLst>
              <a:ext uri="{FF2B5EF4-FFF2-40B4-BE49-F238E27FC236}">
                <a16:creationId xmlns:a16="http://schemas.microsoft.com/office/drawing/2014/main" id="{6524B247-E43E-406B-A293-8317594FBABD}"/>
              </a:ext>
            </a:extLst>
          </p:cNvPr>
          <p:cNvSpPr txBox="1"/>
          <p:nvPr/>
        </p:nvSpPr>
        <p:spPr>
          <a:xfrm>
            <a:off x="11283950" y="6369154"/>
            <a:ext cx="438150" cy="307777"/>
          </a:xfrm>
          <a:prstGeom prst="rect">
            <a:avLst/>
          </a:prstGeom>
          <a:noFill/>
        </p:spPr>
        <p:txBody>
          <a:bodyPr wrap="square" rtlCol="0">
            <a:spAutoFit/>
          </a:bodyPr>
          <a:lstStyle/>
          <a:p>
            <a:r>
              <a:rPr lang="en-US" sz="1400" dirty="0">
                <a:solidFill>
                  <a:schemeClr val="bg1">
                    <a:lumMod val="50000"/>
                  </a:schemeClr>
                </a:solidFill>
              </a:rPr>
              <a:t>25</a:t>
            </a:r>
          </a:p>
        </p:txBody>
      </p:sp>
      <p:sp>
        <p:nvSpPr>
          <p:cNvPr id="9" name="TextBox 8">
            <a:extLst>
              <a:ext uri="{FF2B5EF4-FFF2-40B4-BE49-F238E27FC236}">
                <a16:creationId xmlns:a16="http://schemas.microsoft.com/office/drawing/2014/main" id="{CDEFFFF5-9A32-4E60-90B5-14DFABAD2218}"/>
              </a:ext>
            </a:extLst>
          </p:cNvPr>
          <p:cNvSpPr txBox="1"/>
          <p:nvPr/>
        </p:nvSpPr>
        <p:spPr>
          <a:xfrm>
            <a:off x="3063432" y="6399932"/>
            <a:ext cx="556742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Evan Savaria, </a:t>
            </a:r>
            <a:r>
              <a:rPr lang="en-US" sz="1200" dirty="0">
                <a:solidFill>
                  <a:prstClr val="black">
                    <a:tint val="75000"/>
                  </a:prstClr>
                </a:solidFill>
                <a:latin typeface="Calibri" panose="020F0502020204030204"/>
              </a:rPr>
              <a:t>2020-11-05</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t>
            </a:r>
            <a:r>
              <a:rPr lang="en-US" sz="1200" dirty="0">
                <a:solidFill>
                  <a:prstClr val="black">
                    <a:tint val="75000"/>
                  </a:prstClr>
                </a:solidFill>
                <a:latin typeface="Calibri" panose="020F0502020204030204"/>
              </a:rPr>
              <a:t>Rewriting History, Thinking </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Like a Hacker</a:t>
            </a:r>
          </a:p>
        </p:txBody>
      </p:sp>
      <p:sp>
        <p:nvSpPr>
          <p:cNvPr id="4" name="Arrow: Right 3">
            <a:extLst>
              <a:ext uri="{FF2B5EF4-FFF2-40B4-BE49-F238E27FC236}">
                <a16:creationId xmlns:a16="http://schemas.microsoft.com/office/drawing/2014/main" id="{A25F015C-C6D8-4629-BF1B-3DB7BE2B5E18}"/>
              </a:ext>
            </a:extLst>
          </p:cNvPr>
          <p:cNvSpPr/>
          <p:nvPr/>
        </p:nvSpPr>
        <p:spPr>
          <a:xfrm>
            <a:off x="2310341" y="3002280"/>
            <a:ext cx="590020" cy="4267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04BD293-D7A0-4931-B7F8-B1DDC14ED739}"/>
              </a:ext>
            </a:extLst>
          </p:cNvPr>
          <p:cNvSpPr txBox="1"/>
          <p:nvPr/>
        </p:nvSpPr>
        <p:spPr>
          <a:xfrm>
            <a:off x="766652" y="2500574"/>
            <a:ext cx="1437640" cy="1354217"/>
          </a:xfrm>
          <a:prstGeom prst="rect">
            <a:avLst/>
          </a:prstGeom>
          <a:noFill/>
        </p:spPr>
        <p:txBody>
          <a:bodyPr wrap="square">
            <a:spAutoFit/>
          </a:bodyPr>
          <a:lstStyle/>
          <a:p>
            <a:pPr algn="ctr"/>
            <a:r>
              <a:rPr lang="en-US" sz="2800" b="1" dirty="0"/>
              <a:t>38% </a:t>
            </a:r>
            <a:r>
              <a:rPr lang="en-US" dirty="0"/>
              <a:t>Vulnerable to Attacks </a:t>
            </a:r>
          </a:p>
          <a:p>
            <a:pPr algn="ctr"/>
            <a:r>
              <a:rPr lang="en-US" dirty="0"/>
              <a:t>1 &amp; 4</a:t>
            </a:r>
          </a:p>
        </p:txBody>
      </p:sp>
      <p:sp>
        <p:nvSpPr>
          <p:cNvPr id="12" name="Arrow: Up 11">
            <a:extLst>
              <a:ext uri="{FF2B5EF4-FFF2-40B4-BE49-F238E27FC236}">
                <a16:creationId xmlns:a16="http://schemas.microsoft.com/office/drawing/2014/main" id="{905A04B0-4D26-48F9-997D-FE04563255A5}"/>
              </a:ext>
            </a:extLst>
          </p:cNvPr>
          <p:cNvSpPr/>
          <p:nvPr/>
        </p:nvSpPr>
        <p:spPr>
          <a:xfrm>
            <a:off x="9561534" y="1335955"/>
            <a:ext cx="2433320" cy="243332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 of Top Million are</a:t>
            </a:r>
          </a:p>
          <a:p>
            <a:pPr algn="ctr"/>
            <a:r>
              <a:rPr lang="en-US" dirty="0"/>
              <a:t>Vulnerable </a:t>
            </a:r>
          </a:p>
          <a:p>
            <a:pPr algn="ctr"/>
            <a:endParaRPr lang="en-US" dirty="0"/>
          </a:p>
        </p:txBody>
      </p:sp>
      <p:sp>
        <p:nvSpPr>
          <p:cNvPr id="16" name="TextBox 15">
            <a:extLst>
              <a:ext uri="{FF2B5EF4-FFF2-40B4-BE49-F238E27FC236}">
                <a16:creationId xmlns:a16="http://schemas.microsoft.com/office/drawing/2014/main" id="{1CED420A-36FC-4631-A6B9-EC54305EC288}"/>
              </a:ext>
            </a:extLst>
          </p:cNvPr>
          <p:cNvSpPr txBox="1"/>
          <p:nvPr/>
        </p:nvSpPr>
        <p:spPr>
          <a:xfrm>
            <a:off x="4099752" y="5380430"/>
            <a:ext cx="4734368" cy="461665"/>
          </a:xfrm>
          <a:prstGeom prst="rect">
            <a:avLst/>
          </a:prstGeom>
          <a:noFill/>
        </p:spPr>
        <p:txBody>
          <a:bodyPr wrap="square" rtlCol="0">
            <a:spAutoFit/>
          </a:bodyPr>
          <a:lstStyle/>
          <a:p>
            <a:r>
              <a:rPr lang="en-US" sz="1200" dirty="0"/>
              <a:t>Source: Rewriting History: Changing the Archived Web from the Present</a:t>
            </a:r>
          </a:p>
          <a:p>
            <a:endParaRPr lang="en-US" sz="1200" dirty="0"/>
          </a:p>
        </p:txBody>
      </p:sp>
    </p:spTree>
    <p:extLst>
      <p:ext uri="{BB962C8B-B14F-4D97-AF65-F5344CB8AC3E}">
        <p14:creationId xmlns:p14="http://schemas.microsoft.com/office/powerpoint/2010/main" val="2275133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FCEEF1-E584-49D5-9344-E7C8D9155588}"/>
              </a:ext>
            </a:extLst>
          </p:cNvPr>
          <p:cNvSpPr>
            <a:spLocks noGrp="1"/>
          </p:cNvSpPr>
          <p:nvPr>
            <p:ph type="body" sz="quarter" idx="11"/>
          </p:nvPr>
        </p:nvSpPr>
        <p:spPr/>
        <p:txBody>
          <a:bodyPr/>
          <a:lstStyle/>
          <a:p>
            <a:r>
              <a:rPr lang="en-US" dirty="0"/>
              <a:t>Doman Vulnerability Over Time</a:t>
            </a:r>
          </a:p>
        </p:txBody>
      </p:sp>
      <p:sp>
        <p:nvSpPr>
          <p:cNvPr id="3" name="Text Placeholder 2">
            <a:extLst>
              <a:ext uri="{FF2B5EF4-FFF2-40B4-BE49-F238E27FC236}">
                <a16:creationId xmlns:a16="http://schemas.microsoft.com/office/drawing/2014/main" id="{99F06CC9-FD15-4C7B-AEEC-2933695B295C}"/>
              </a:ext>
            </a:extLst>
          </p:cNvPr>
          <p:cNvSpPr>
            <a:spLocks noGrp="1"/>
          </p:cNvSpPr>
          <p:nvPr>
            <p:ph type="body" sz="quarter" idx="12"/>
          </p:nvPr>
        </p:nvSpPr>
        <p:spPr>
          <a:xfrm>
            <a:off x="449762" y="2404779"/>
            <a:ext cx="1884680" cy="2472029"/>
          </a:xfrm>
        </p:spPr>
        <p:txBody>
          <a:bodyPr>
            <a:normAutofit/>
          </a:bodyPr>
          <a:lstStyle/>
          <a:p>
            <a:pPr marL="0" indent="0" algn="ctr">
              <a:buNone/>
            </a:pPr>
            <a:r>
              <a:rPr lang="en-US" sz="2800" b="1" dirty="0">
                <a:solidFill>
                  <a:schemeClr val="tx1"/>
                </a:solidFill>
              </a:rPr>
              <a:t>80% </a:t>
            </a:r>
          </a:p>
          <a:p>
            <a:pPr marL="0" indent="0" algn="ctr">
              <a:buNone/>
            </a:pPr>
            <a:r>
              <a:rPr lang="en-US" sz="1800" dirty="0">
                <a:solidFill>
                  <a:schemeClr val="tx1"/>
                </a:solidFill>
              </a:rPr>
              <a:t>Vulnerabilities in 2016 were also vulnerabilities in 2015</a:t>
            </a:r>
            <a:endParaRPr lang="en-US" sz="2800" dirty="0">
              <a:solidFill>
                <a:schemeClr val="tx1"/>
              </a:solidFill>
            </a:endParaRPr>
          </a:p>
        </p:txBody>
      </p:sp>
      <p:pic>
        <p:nvPicPr>
          <p:cNvPr id="5" name="Picture 4">
            <a:extLst>
              <a:ext uri="{FF2B5EF4-FFF2-40B4-BE49-F238E27FC236}">
                <a16:creationId xmlns:a16="http://schemas.microsoft.com/office/drawing/2014/main" id="{DC1EEF21-DEA7-4B9E-B1E6-B3219F392B2C}"/>
              </a:ext>
            </a:extLst>
          </p:cNvPr>
          <p:cNvPicPr>
            <a:picLocks noChangeAspect="1"/>
          </p:cNvPicPr>
          <p:nvPr/>
        </p:nvPicPr>
        <p:blipFill>
          <a:blip r:embed="rId3"/>
          <a:stretch>
            <a:fillRect/>
          </a:stretch>
        </p:blipFill>
        <p:spPr>
          <a:xfrm>
            <a:off x="3343592" y="1166366"/>
            <a:ext cx="7075488" cy="4423667"/>
          </a:xfrm>
          <a:prstGeom prst="rect">
            <a:avLst/>
          </a:prstGeom>
        </p:spPr>
      </p:pic>
      <p:sp>
        <p:nvSpPr>
          <p:cNvPr id="7" name="TextBox 6">
            <a:extLst>
              <a:ext uri="{FF2B5EF4-FFF2-40B4-BE49-F238E27FC236}">
                <a16:creationId xmlns:a16="http://schemas.microsoft.com/office/drawing/2014/main" id="{61810C76-3138-471E-A2C2-10D76A65F997}"/>
              </a:ext>
            </a:extLst>
          </p:cNvPr>
          <p:cNvSpPr txBox="1"/>
          <p:nvPr/>
        </p:nvSpPr>
        <p:spPr>
          <a:xfrm>
            <a:off x="11283950" y="6369154"/>
            <a:ext cx="438150" cy="307777"/>
          </a:xfrm>
          <a:prstGeom prst="rect">
            <a:avLst/>
          </a:prstGeom>
          <a:noFill/>
        </p:spPr>
        <p:txBody>
          <a:bodyPr wrap="square" rtlCol="0">
            <a:spAutoFit/>
          </a:bodyPr>
          <a:lstStyle/>
          <a:p>
            <a:r>
              <a:rPr lang="en-US" sz="1400" dirty="0">
                <a:solidFill>
                  <a:schemeClr val="bg1">
                    <a:lumMod val="50000"/>
                  </a:schemeClr>
                </a:solidFill>
              </a:rPr>
              <a:t>26</a:t>
            </a:r>
          </a:p>
        </p:txBody>
      </p:sp>
      <p:sp>
        <p:nvSpPr>
          <p:cNvPr id="9" name="TextBox 8">
            <a:extLst>
              <a:ext uri="{FF2B5EF4-FFF2-40B4-BE49-F238E27FC236}">
                <a16:creationId xmlns:a16="http://schemas.microsoft.com/office/drawing/2014/main" id="{63BD77AE-59A5-4D36-ADE2-7D9CD564F5AD}"/>
              </a:ext>
            </a:extLst>
          </p:cNvPr>
          <p:cNvSpPr txBox="1"/>
          <p:nvPr/>
        </p:nvSpPr>
        <p:spPr>
          <a:xfrm>
            <a:off x="3063432" y="6399932"/>
            <a:ext cx="556742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Evan Savaria, </a:t>
            </a:r>
            <a:r>
              <a:rPr lang="en-US" sz="1200" dirty="0">
                <a:solidFill>
                  <a:prstClr val="black">
                    <a:tint val="75000"/>
                  </a:prstClr>
                </a:solidFill>
                <a:latin typeface="Calibri" panose="020F0502020204030204"/>
              </a:rPr>
              <a:t>2020-11-05</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t>
            </a:r>
            <a:r>
              <a:rPr lang="en-US" sz="1200" dirty="0">
                <a:solidFill>
                  <a:prstClr val="black">
                    <a:tint val="75000"/>
                  </a:prstClr>
                </a:solidFill>
                <a:latin typeface="Calibri" panose="020F0502020204030204"/>
              </a:rPr>
              <a:t>Rewriting History, Thinking </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Like a Hacker</a:t>
            </a:r>
          </a:p>
        </p:txBody>
      </p:sp>
      <p:sp>
        <p:nvSpPr>
          <p:cNvPr id="4" name="TextBox 3">
            <a:extLst>
              <a:ext uri="{FF2B5EF4-FFF2-40B4-BE49-F238E27FC236}">
                <a16:creationId xmlns:a16="http://schemas.microsoft.com/office/drawing/2014/main" id="{602C473D-F7C3-41F5-96F6-64A9E109E835}"/>
              </a:ext>
            </a:extLst>
          </p:cNvPr>
          <p:cNvSpPr txBox="1"/>
          <p:nvPr/>
        </p:nvSpPr>
        <p:spPr>
          <a:xfrm>
            <a:off x="4973512" y="5590033"/>
            <a:ext cx="4734368" cy="461665"/>
          </a:xfrm>
          <a:prstGeom prst="rect">
            <a:avLst/>
          </a:prstGeom>
          <a:noFill/>
        </p:spPr>
        <p:txBody>
          <a:bodyPr wrap="square" rtlCol="0">
            <a:spAutoFit/>
          </a:bodyPr>
          <a:lstStyle/>
          <a:p>
            <a:r>
              <a:rPr lang="en-US" sz="1200" dirty="0"/>
              <a:t>Source: Rewriting History: Changing the Archived Web from the Present</a:t>
            </a:r>
          </a:p>
          <a:p>
            <a:endParaRPr lang="en-US" sz="1200" dirty="0"/>
          </a:p>
        </p:txBody>
      </p:sp>
      <p:sp>
        <p:nvSpPr>
          <p:cNvPr id="6" name="Arrow: Right 5">
            <a:extLst>
              <a:ext uri="{FF2B5EF4-FFF2-40B4-BE49-F238E27FC236}">
                <a16:creationId xmlns:a16="http://schemas.microsoft.com/office/drawing/2014/main" id="{8701ADD8-CB26-4FE8-A3E6-56BA6CA65257}"/>
              </a:ext>
            </a:extLst>
          </p:cNvPr>
          <p:cNvSpPr/>
          <p:nvPr/>
        </p:nvSpPr>
        <p:spPr>
          <a:xfrm>
            <a:off x="2474152" y="3036274"/>
            <a:ext cx="590020" cy="4267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66767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7AC858-BA94-4AF7-A7E2-130B0A89FC08}"/>
              </a:ext>
            </a:extLst>
          </p:cNvPr>
          <p:cNvSpPr>
            <a:spLocks noGrp="1"/>
          </p:cNvSpPr>
          <p:nvPr>
            <p:ph type="body" sz="quarter" idx="11"/>
          </p:nvPr>
        </p:nvSpPr>
        <p:spPr/>
        <p:txBody>
          <a:bodyPr/>
          <a:lstStyle/>
          <a:p>
            <a:r>
              <a:rPr lang="en-US" dirty="0"/>
              <a:t>Defense Against Attacks</a:t>
            </a:r>
          </a:p>
        </p:txBody>
      </p:sp>
      <p:sp>
        <p:nvSpPr>
          <p:cNvPr id="12" name="TextBox 11">
            <a:extLst>
              <a:ext uri="{FF2B5EF4-FFF2-40B4-BE49-F238E27FC236}">
                <a16:creationId xmlns:a16="http://schemas.microsoft.com/office/drawing/2014/main" id="{8AD676B5-1D8A-4314-B435-52120425EC11}"/>
              </a:ext>
            </a:extLst>
          </p:cNvPr>
          <p:cNvSpPr txBox="1"/>
          <p:nvPr/>
        </p:nvSpPr>
        <p:spPr>
          <a:xfrm>
            <a:off x="11283950" y="6369154"/>
            <a:ext cx="438150" cy="307777"/>
          </a:xfrm>
          <a:prstGeom prst="rect">
            <a:avLst/>
          </a:prstGeom>
          <a:noFill/>
        </p:spPr>
        <p:txBody>
          <a:bodyPr wrap="square" rtlCol="0">
            <a:spAutoFit/>
          </a:bodyPr>
          <a:lstStyle/>
          <a:p>
            <a:r>
              <a:rPr lang="en-US" sz="1400" dirty="0">
                <a:solidFill>
                  <a:schemeClr val="bg1">
                    <a:lumMod val="50000"/>
                  </a:schemeClr>
                </a:solidFill>
              </a:rPr>
              <a:t>27</a:t>
            </a:r>
          </a:p>
        </p:txBody>
      </p:sp>
      <p:sp>
        <p:nvSpPr>
          <p:cNvPr id="3" name="TextBox 2">
            <a:extLst>
              <a:ext uri="{FF2B5EF4-FFF2-40B4-BE49-F238E27FC236}">
                <a16:creationId xmlns:a16="http://schemas.microsoft.com/office/drawing/2014/main" id="{14B92DAB-DE06-455F-BC79-6BEBFA7FB9E4}"/>
              </a:ext>
            </a:extLst>
          </p:cNvPr>
          <p:cNvSpPr txBox="1"/>
          <p:nvPr/>
        </p:nvSpPr>
        <p:spPr>
          <a:xfrm>
            <a:off x="876316" y="3881966"/>
            <a:ext cx="10905066"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lumMod val="50000"/>
                  </a:schemeClr>
                </a:solidFill>
              </a:rPr>
              <a:t>Overall defense goal is to give users of the archives more confidence in the web’s past</a:t>
            </a:r>
          </a:p>
          <a:p>
            <a:pPr marL="285750" indent="-285750">
              <a:buFont typeface="Arial" panose="020B0604020202020204" pitchFamily="34" charset="0"/>
              <a:buChar char="•"/>
            </a:pPr>
            <a:endParaRPr lang="en-US" sz="2000" dirty="0">
              <a:solidFill>
                <a:schemeClr val="bg1">
                  <a:lumMod val="50000"/>
                </a:schemeClr>
              </a:solidFill>
            </a:endParaRPr>
          </a:p>
          <a:p>
            <a:pPr marL="285750" indent="-285750">
              <a:buFont typeface="Arial" panose="020B0604020202020204" pitchFamily="34" charset="0"/>
              <a:buChar char="•"/>
            </a:pPr>
            <a:r>
              <a:rPr lang="en-US" sz="2000" dirty="0">
                <a:solidFill>
                  <a:schemeClr val="bg1">
                    <a:lumMod val="50000"/>
                  </a:schemeClr>
                </a:solidFill>
              </a:rPr>
              <a:t>Defense techniques are organized by “who” deploys them and “when” they can be deployed</a:t>
            </a:r>
          </a:p>
          <a:p>
            <a:pPr marL="285750" indent="-285750">
              <a:buFont typeface="Arial" panose="020B0604020202020204" pitchFamily="34" charset="0"/>
              <a:buChar char="•"/>
            </a:pPr>
            <a:endParaRPr lang="en-US" sz="2000" dirty="0">
              <a:solidFill>
                <a:schemeClr val="bg1">
                  <a:lumMod val="50000"/>
                </a:schemeClr>
              </a:solidFill>
            </a:endParaRPr>
          </a:p>
          <a:p>
            <a:pPr marL="285750" indent="-285750">
              <a:buFont typeface="Arial" panose="020B0604020202020204" pitchFamily="34" charset="0"/>
              <a:buChar char="•"/>
            </a:pPr>
            <a:r>
              <a:rPr lang="en-US" sz="2000" dirty="0">
                <a:solidFill>
                  <a:schemeClr val="bg1">
                    <a:lumMod val="50000"/>
                  </a:schemeClr>
                </a:solidFill>
              </a:rPr>
              <a:t>Many ordinary users will never deploy these defenses</a:t>
            </a:r>
          </a:p>
          <a:p>
            <a:pPr marL="285750" indent="-285750">
              <a:buFont typeface="Arial" panose="020B0604020202020204" pitchFamily="34" charset="0"/>
              <a:buChar char="•"/>
            </a:pPr>
            <a:endParaRPr lang="en-US" sz="2000" dirty="0">
              <a:solidFill>
                <a:schemeClr val="bg1">
                  <a:lumMod val="50000"/>
                </a:schemeClr>
              </a:solidFill>
            </a:endParaRPr>
          </a:p>
          <a:p>
            <a:pPr marL="285750" indent="-285750">
              <a:buFont typeface="Arial" panose="020B0604020202020204" pitchFamily="34" charset="0"/>
              <a:buChar char="•"/>
            </a:pPr>
            <a:r>
              <a:rPr lang="en-US" sz="2000" dirty="0" err="1">
                <a:solidFill>
                  <a:schemeClr val="bg1">
                    <a:lumMod val="50000"/>
                  </a:schemeClr>
                </a:solidFill>
              </a:rPr>
              <a:t>ArchiveWatcher</a:t>
            </a:r>
            <a:r>
              <a:rPr lang="en-US" sz="2000" dirty="0">
                <a:solidFill>
                  <a:schemeClr val="bg1">
                    <a:lumMod val="50000"/>
                  </a:schemeClr>
                </a:solidFill>
              </a:rPr>
              <a:t> is a Chrome extension used to detect and block archive-escapes and anachronisms</a:t>
            </a:r>
          </a:p>
          <a:p>
            <a:pPr marL="742950" lvl="1" indent="-285750">
              <a:buFont typeface="Arial" panose="020B0604020202020204" pitchFamily="34" charset="0"/>
              <a:buChar char="•"/>
            </a:pPr>
            <a:r>
              <a:rPr lang="en-US" sz="1600" dirty="0">
                <a:solidFill>
                  <a:schemeClr val="bg1">
                    <a:lumMod val="50000"/>
                  </a:schemeClr>
                </a:solidFill>
                <a:hlinkClick r:id="rId2"/>
              </a:rPr>
              <a:t>https://github.com/UWCSESecurityLab/archive-watcher</a:t>
            </a:r>
            <a:endParaRPr lang="en-US" sz="1600" dirty="0">
              <a:solidFill>
                <a:schemeClr val="bg1">
                  <a:lumMod val="50000"/>
                </a:schemeClr>
              </a:solidFill>
            </a:endParaRPr>
          </a:p>
        </p:txBody>
      </p:sp>
      <p:pic>
        <p:nvPicPr>
          <p:cNvPr id="5" name="Picture 4">
            <a:extLst>
              <a:ext uri="{FF2B5EF4-FFF2-40B4-BE49-F238E27FC236}">
                <a16:creationId xmlns:a16="http://schemas.microsoft.com/office/drawing/2014/main" id="{325F7A79-E8B3-4294-9B18-E9B98D60BC25}"/>
              </a:ext>
            </a:extLst>
          </p:cNvPr>
          <p:cNvPicPr>
            <a:picLocks noChangeAspect="1"/>
          </p:cNvPicPr>
          <p:nvPr/>
        </p:nvPicPr>
        <p:blipFill>
          <a:blip r:embed="rId3"/>
          <a:stretch>
            <a:fillRect/>
          </a:stretch>
        </p:blipFill>
        <p:spPr>
          <a:xfrm>
            <a:off x="937683" y="1537228"/>
            <a:ext cx="9563100" cy="2047875"/>
          </a:xfrm>
          <a:prstGeom prst="rect">
            <a:avLst/>
          </a:prstGeom>
        </p:spPr>
      </p:pic>
      <p:sp>
        <p:nvSpPr>
          <p:cNvPr id="9" name="TextBox 8">
            <a:extLst>
              <a:ext uri="{FF2B5EF4-FFF2-40B4-BE49-F238E27FC236}">
                <a16:creationId xmlns:a16="http://schemas.microsoft.com/office/drawing/2014/main" id="{C90F6D61-A50E-4C31-B6D8-0AAE9E91E431}"/>
              </a:ext>
            </a:extLst>
          </p:cNvPr>
          <p:cNvSpPr txBox="1"/>
          <p:nvPr/>
        </p:nvSpPr>
        <p:spPr>
          <a:xfrm>
            <a:off x="3063432" y="6399932"/>
            <a:ext cx="556742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Evan Savaria, </a:t>
            </a:r>
            <a:r>
              <a:rPr lang="en-US" sz="1200" dirty="0">
                <a:solidFill>
                  <a:prstClr val="black">
                    <a:tint val="75000"/>
                  </a:prstClr>
                </a:solidFill>
                <a:latin typeface="Calibri" panose="020F0502020204030204"/>
              </a:rPr>
              <a:t>2020-11-05</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t>
            </a:r>
            <a:r>
              <a:rPr lang="en-US" sz="1200" dirty="0">
                <a:solidFill>
                  <a:prstClr val="black">
                    <a:tint val="75000"/>
                  </a:prstClr>
                </a:solidFill>
                <a:latin typeface="Calibri" panose="020F0502020204030204"/>
              </a:rPr>
              <a:t>Rewriting History, Thinking </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Like a Hacker</a:t>
            </a:r>
          </a:p>
        </p:txBody>
      </p:sp>
    </p:spTree>
    <p:extLst>
      <p:ext uri="{BB962C8B-B14F-4D97-AF65-F5344CB8AC3E}">
        <p14:creationId xmlns:p14="http://schemas.microsoft.com/office/powerpoint/2010/main" val="31882786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223394-8A25-4989-8838-1FA7BC63F81C}"/>
              </a:ext>
            </a:extLst>
          </p:cNvPr>
          <p:cNvSpPr>
            <a:spLocks noGrp="1"/>
          </p:cNvSpPr>
          <p:nvPr>
            <p:ph type="body" sz="quarter" idx="11"/>
          </p:nvPr>
        </p:nvSpPr>
        <p:spPr>
          <a:xfrm>
            <a:off x="876316" y="458068"/>
            <a:ext cx="6976517" cy="877887"/>
          </a:xfrm>
        </p:spPr>
        <p:txBody>
          <a:bodyPr/>
          <a:lstStyle/>
          <a:p>
            <a:r>
              <a:rPr lang="en-US" dirty="0"/>
              <a:t>Defense Methods</a:t>
            </a:r>
          </a:p>
        </p:txBody>
      </p:sp>
      <p:sp>
        <p:nvSpPr>
          <p:cNvPr id="3" name="Text Placeholder 2">
            <a:extLst>
              <a:ext uri="{FF2B5EF4-FFF2-40B4-BE49-F238E27FC236}">
                <a16:creationId xmlns:a16="http://schemas.microsoft.com/office/drawing/2014/main" id="{3BAE1B58-F92B-4785-87B2-A6F55E085933}"/>
              </a:ext>
            </a:extLst>
          </p:cNvPr>
          <p:cNvSpPr>
            <a:spLocks noGrp="1"/>
          </p:cNvSpPr>
          <p:nvPr>
            <p:ph type="body" sz="quarter" idx="12"/>
          </p:nvPr>
        </p:nvSpPr>
        <p:spPr/>
        <p:txBody>
          <a:bodyPr/>
          <a:lstStyle/>
          <a:p>
            <a:r>
              <a:rPr lang="en-US" b="1" dirty="0"/>
              <a:t>Defenses Deployed by Website Publishers</a:t>
            </a:r>
          </a:p>
          <a:p>
            <a:pPr lvl="1"/>
            <a:r>
              <a:rPr lang="en-US" dirty="0"/>
              <a:t>Opt-Out of archives</a:t>
            </a:r>
          </a:p>
          <a:p>
            <a:pPr lvl="1"/>
            <a:r>
              <a:rPr lang="en-US" dirty="0"/>
              <a:t>Avoid dynamically generated URLs to avoid Archive-Escapes</a:t>
            </a:r>
          </a:p>
          <a:p>
            <a:pPr lvl="1"/>
            <a:r>
              <a:rPr lang="en-US" dirty="0"/>
              <a:t>Actively archive sub-resources</a:t>
            </a:r>
          </a:p>
          <a:p>
            <a:r>
              <a:rPr lang="en-US" b="1" dirty="0"/>
              <a:t>Defenses Deployed by Web Archives</a:t>
            </a:r>
          </a:p>
          <a:p>
            <a:pPr lvl="1"/>
            <a:r>
              <a:rPr lang="en-US" dirty="0"/>
              <a:t>Use content security policy headers to block escapes</a:t>
            </a:r>
          </a:p>
          <a:p>
            <a:pPr lvl="1"/>
            <a:r>
              <a:rPr lang="en-US" dirty="0"/>
              <a:t>Modify/Analyze JavaScript to prevent escapes</a:t>
            </a:r>
          </a:p>
          <a:p>
            <a:pPr lvl="1"/>
            <a:r>
              <a:rPr lang="en-US" dirty="0"/>
              <a:t>Serve distinct archived domains from distinct subdomains </a:t>
            </a:r>
          </a:p>
          <a:p>
            <a:r>
              <a:rPr lang="en-US" b="1" dirty="0"/>
              <a:t>Defense Methods Deployed by Clients</a:t>
            </a:r>
            <a:endParaRPr lang="en-US" dirty="0"/>
          </a:p>
          <a:p>
            <a:pPr lvl="1"/>
            <a:r>
              <a:rPr lang="en-US" dirty="0"/>
              <a:t>Use browser extensions to block escapes and anachronisms</a:t>
            </a:r>
          </a:p>
          <a:p>
            <a:pPr lvl="1"/>
            <a:endParaRPr lang="en-US" dirty="0"/>
          </a:p>
          <a:p>
            <a:endParaRPr lang="en-US" dirty="0"/>
          </a:p>
        </p:txBody>
      </p:sp>
      <p:sp>
        <p:nvSpPr>
          <p:cNvPr id="5" name="TextBox 4">
            <a:extLst>
              <a:ext uri="{FF2B5EF4-FFF2-40B4-BE49-F238E27FC236}">
                <a16:creationId xmlns:a16="http://schemas.microsoft.com/office/drawing/2014/main" id="{D143F084-9DB7-4B92-A6B3-1A1C82380E55}"/>
              </a:ext>
            </a:extLst>
          </p:cNvPr>
          <p:cNvSpPr txBox="1"/>
          <p:nvPr/>
        </p:nvSpPr>
        <p:spPr>
          <a:xfrm>
            <a:off x="11283950" y="6369154"/>
            <a:ext cx="438150" cy="307777"/>
          </a:xfrm>
          <a:prstGeom prst="rect">
            <a:avLst/>
          </a:prstGeom>
          <a:noFill/>
        </p:spPr>
        <p:txBody>
          <a:bodyPr wrap="square" rtlCol="0">
            <a:spAutoFit/>
          </a:bodyPr>
          <a:lstStyle/>
          <a:p>
            <a:r>
              <a:rPr lang="en-US" sz="1400" dirty="0">
                <a:solidFill>
                  <a:schemeClr val="bg1">
                    <a:lumMod val="50000"/>
                  </a:schemeClr>
                </a:solidFill>
              </a:rPr>
              <a:t>28</a:t>
            </a:r>
          </a:p>
        </p:txBody>
      </p:sp>
      <p:sp>
        <p:nvSpPr>
          <p:cNvPr id="7" name="TextBox 6">
            <a:extLst>
              <a:ext uri="{FF2B5EF4-FFF2-40B4-BE49-F238E27FC236}">
                <a16:creationId xmlns:a16="http://schemas.microsoft.com/office/drawing/2014/main" id="{49C9BD05-7C3D-48C0-838F-0F49EE496D20}"/>
              </a:ext>
            </a:extLst>
          </p:cNvPr>
          <p:cNvSpPr txBox="1"/>
          <p:nvPr/>
        </p:nvSpPr>
        <p:spPr>
          <a:xfrm>
            <a:off x="3063432" y="6399932"/>
            <a:ext cx="556742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Evan Savaria, </a:t>
            </a:r>
            <a:r>
              <a:rPr lang="en-US" sz="1200" dirty="0">
                <a:solidFill>
                  <a:prstClr val="black">
                    <a:tint val="75000"/>
                  </a:prstClr>
                </a:solidFill>
                <a:latin typeface="Calibri" panose="020F0502020204030204"/>
              </a:rPr>
              <a:t>2020-11-05</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t>
            </a:r>
            <a:r>
              <a:rPr lang="en-US" sz="1200" dirty="0">
                <a:solidFill>
                  <a:prstClr val="black">
                    <a:tint val="75000"/>
                  </a:prstClr>
                </a:solidFill>
                <a:latin typeface="Calibri" panose="020F0502020204030204"/>
              </a:rPr>
              <a:t>Rewriting History, Thinking </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Like a Hacker</a:t>
            </a:r>
          </a:p>
        </p:txBody>
      </p:sp>
    </p:spTree>
    <p:extLst>
      <p:ext uri="{BB962C8B-B14F-4D97-AF65-F5344CB8AC3E}">
        <p14:creationId xmlns:p14="http://schemas.microsoft.com/office/powerpoint/2010/main" val="4999858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E3DB0E-4380-440E-8724-327BA502661D}"/>
              </a:ext>
            </a:extLst>
          </p:cNvPr>
          <p:cNvSpPr>
            <a:spLocks noGrp="1"/>
          </p:cNvSpPr>
          <p:nvPr>
            <p:ph type="body" sz="quarter" idx="11"/>
          </p:nvPr>
        </p:nvSpPr>
        <p:spPr/>
        <p:txBody>
          <a:bodyPr/>
          <a:lstStyle/>
          <a:p>
            <a:r>
              <a:rPr lang="en-US" dirty="0"/>
              <a:t>Contributions</a:t>
            </a:r>
          </a:p>
        </p:txBody>
      </p:sp>
      <p:sp>
        <p:nvSpPr>
          <p:cNvPr id="48" name="TextBox 47">
            <a:extLst>
              <a:ext uri="{FF2B5EF4-FFF2-40B4-BE49-F238E27FC236}">
                <a16:creationId xmlns:a16="http://schemas.microsoft.com/office/drawing/2014/main" id="{7A1DE3B5-82E0-43DE-95D1-18553B170FEA}"/>
              </a:ext>
            </a:extLst>
          </p:cNvPr>
          <p:cNvSpPr txBox="1"/>
          <p:nvPr/>
        </p:nvSpPr>
        <p:spPr>
          <a:xfrm>
            <a:off x="11283950" y="6369154"/>
            <a:ext cx="438150" cy="307777"/>
          </a:xfrm>
          <a:prstGeom prst="rect">
            <a:avLst/>
          </a:prstGeom>
          <a:noFill/>
        </p:spPr>
        <p:txBody>
          <a:bodyPr wrap="square" rtlCol="0">
            <a:spAutoFit/>
          </a:bodyPr>
          <a:lstStyle/>
          <a:p>
            <a:r>
              <a:rPr lang="en-US" sz="1400" dirty="0">
                <a:solidFill>
                  <a:schemeClr val="bg1">
                    <a:lumMod val="50000"/>
                  </a:schemeClr>
                </a:solidFill>
              </a:rPr>
              <a:t>29</a:t>
            </a:r>
          </a:p>
        </p:txBody>
      </p:sp>
      <p:sp>
        <p:nvSpPr>
          <p:cNvPr id="3" name="TextBox 2">
            <a:extLst>
              <a:ext uri="{FF2B5EF4-FFF2-40B4-BE49-F238E27FC236}">
                <a16:creationId xmlns:a16="http://schemas.microsoft.com/office/drawing/2014/main" id="{BE0F5527-CB5B-4AA4-9CDA-D85175B5679A}"/>
              </a:ext>
            </a:extLst>
          </p:cNvPr>
          <p:cNvSpPr txBox="1"/>
          <p:nvPr/>
        </p:nvSpPr>
        <p:spPr>
          <a:xfrm>
            <a:off x="431800" y="1529080"/>
            <a:ext cx="11160760" cy="4413516"/>
          </a:xfrm>
          <a:prstGeom prst="rect">
            <a:avLst/>
          </a:prstGeom>
          <a:noFill/>
        </p:spPr>
        <p:txBody>
          <a:bodyPr wrap="square" rtlCol="0">
            <a:spAutoFit/>
          </a:bodyPr>
          <a:lstStyle/>
          <a:p>
            <a:pPr marL="342900" indent="-228600">
              <a:lnSpc>
                <a:spcPct val="90000"/>
              </a:lnSpc>
              <a:buFont typeface="Arial" panose="020B0604020202020204" pitchFamily="34" charset="0"/>
              <a:buChar char="•"/>
            </a:pPr>
            <a:r>
              <a:rPr lang="en-US" sz="2400" dirty="0">
                <a:solidFill>
                  <a:schemeClr val="bg1">
                    <a:lumMod val="50000"/>
                  </a:schemeClr>
                </a:solidFill>
              </a:rPr>
              <a:t>The </a:t>
            </a:r>
            <a:r>
              <a:rPr lang="en-US" sz="2400" dirty="0" err="1">
                <a:solidFill>
                  <a:schemeClr val="bg1">
                    <a:lumMod val="50000"/>
                  </a:schemeClr>
                </a:solidFill>
              </a:rPr>
              <a:t>Wayback</a:t>
            </a:r>
            <a:r>
              <a:rPr lang="en-US" sz="2400" dirty="0">
                <a:solidFill>
                  <a:schemeClr val="bg1">
                    <a:lumMod val="50000"/>
                  </a:schemeClr>
                </a:solidFill>
              </a:rPr>
              <a:t> Machine was studied to identify vulnerabilities allowing attackers to modify snapshots</a:t>
            </a:r>
          </a:p>
          <a:p>
            <a:pPr marL="342900" indent="-228600">
              <a:lnSpc>
                <a:spcPct val="90000"/>
              </a:lnSpc>
              <a:buFont typeface="Arial" panose="020B0604020202020204" pitchFamily="34" charset="0"/>
              <a:buChar char="•"/>
            </a:pPr>
            <a:endParaRPr lang="en-US" sz="2400" dirty="0">
              <a:solidFill>
                <a:schemeClr val="bg1">
                  <a:lumMod val="50000"/>
                </a:schemeClr>
              </a:solidFill>
            </a:endParaRPr>
          </a:p>
          <a:p>
            <a:pPr marL="342900" indent="-228600">
              <a:lnSpc>
                <a:spcPct val="90000"/>
              </a:lnSpc>
              <a:buFont typeface="Arial" panose="020B0604020202020204" pitchFamily="34" charset="0"/>
              <a:buChar char="•"/>
            </a:pPr>
            <a:r>
              <a:rPr lang="en-US" sz="2400" dirty="0">
                <a:solidFill>
                  <a:schemeClr val="bg1">
                    <a:lumMod val="50000"/>
                  </a:schemeClr>
                </a:solidFill>
              </a:rPr>
              <a:t>Attacks and proof-of-concepts were developed to uncover these vulnerabilities and describe the steps required to be successful</a:t>
            </a:r>
          </a:p>
          <a:p>
            <a:pPr marL="342900" indent="-228600">
              <a:lnSpc>
                <a:spcPct val="90000"/>
              </a:lnSpc>
              <a:buFont typeface="Arial" panose="020B0604020202020204" pitchFamily="34" charset="0"/>
              <a:buChar char="•"/>
            </a:pPr>
            <a:endParaRPr lang="en-US" sz="2400" dirty="0">
              <a:solidFill>
                <a:schemeClr val="bg1">
                  <a:lumMod val="50000"/>
                </a:schemeClr>
              </a:solidFill>
            </a:endParaRPr>
          </a:p>
          <a:p>
            <a:pPr marL="342900" indent="-228600">
              <a:lnSpc>
                <a:spcPct val="90000"/>
              </a:lnSpc>
              <a:buFont typeface="Arial" panose="020B0604020202020204" pitchFamily="34" charset="0"/>
              <a:buChar char="•"/>
            </a:pPr>
            <a:r>
              <a:rPr lang="en-US" sz="2400" dirty="0">
                <a:solidFill>
                  <a:schemeClr val="bg1">
                    <a:lumMod val="50000"/>
                  </a:schemeClr>
                </a:solidFill>
              </a:rPr>
              <a:t>Prevalence and commonality of these attacks were measured and metrics were provided</a:t>
            </a:r>
          </a:p>
          <a:p>
            <a:pPr marL="342900" indent="-228600">
              <a:lnSpc>
                <a:spcPct val="90000"/>
              </a:lnSpc>
              <a:buFont typeface="Arial" panose="020B0604020202020204" pitchFamily="34" charset="0"/>
              <a:buChar char="•"/>
            </a:pPr>
            <a:endParaRPr lang="en-US" sz="2400" dirty="0">
              <a:solidFill>
                <a:schemeClr val="bg1">
                  <a:lumMod val="50000"/>
                </a:schemeClr>
              </a:solidFill>
            </a:endParaRPr>
          </a:p>
          <a:p>
            <a:pPr marL="342900" indent="-228600">
              <a:lnSpc>
                <a:spcPct val="90000"/>
              </a:lnSpc>
              <a:buFont typeface="Arial" panose="020B0604020202020204" pitchFamily="34" charset="0"/>
              <a:buChar char="•"/>
            </a:pPr>
            <a:r>
              <a:rPr lang="en-US" sz="2400" dirty="0">
                <a:solidFill>
                  <a:schemeClr val="bg1">
                    <a:lumMod val="50000"/>
                  </a:schemeClr>
                </a:solidFill>
              </a:rPr>
              <a:t>Explored defense practices that can be deployed by archives, website publishers, and end-users</a:t>
            </a:r>
          </a:p>
          <a:p>
            <a:pPr marL="342900" indent="-228600">
              <a:lnSpc>
                <a:spcPct val="90000"/>
              </a:lnSpc>
              <a:buFont typeface="Arial" panose="020B0604020202020204" pitchFamily="34" charset="0"/>
              <a:buChar char="•"/>
            </a:pPr>
            <a:endParaRPr lang="en-US" sz="2400" dirty="0">
              <a:solidFill>
                <a:schemeClr val="bg1">
                  <a:lumMod val="50000"/>
                </a:schemeClr>
              </a:solidFill>
            </a:endParaRPr>
          </a:p>
          <a:p>
            <a:pPr marL="342900" indent="-228600">
              <a:lnSpc>
                <a:spcPct val="90000"/>
              </a:lnSpc>
              <a:buFont typeface="Arial" panose="020B0604020202020204" pitchFamily="34" charset="0"/>
              <a:buChar char="•"/>
            </a:pPr>
            <a:r>
              <a:rPr lang="en-US" sz="2400" dirty="0">
                <a:solidFill>
                  <a:schemeClr val="bg1">
                    <a:lumMod val="50000"/>
                  </a:schemeClr>
                </a:solidFill>
              </a:rPr>
              <a:t>Developed </a:t>
            </a:r>
            <a:r>
              <a:rPr lang="en-US" sz="2400" dirty="0" err="1">
                <a:solidFill>
                  <a:schemeClr val="bg1">
                    <a:lumMod val="50000"/>
                  </a:schemeClr>
                </a:solidFill>
              </a:rPr>
              <a:t>ArchiveWatcher</a:t>
            </a:r>
            <a:r>
              <a:rPr lang="en-US" sz="2400" dirty="0">
                <a:solidFill>
                  <a:schemeClr val="bg1">
                    <a:lumMod val="50000"/>
                  </a:schemeClr>
                </a:solidFill>
              </a:rPr>
              <a:t> to detect and defend against these vulnerabilities</a:t>
            </a:r>
          </a:p>
        </p:txBody>
      </p:sp>
      <p:sp>
        <p:nvSpPr>
          <p:cNvPr id="4" name="TextBox 3">
            <a:extLst>
              <a:ext uri="{FF2B5EF4-FFF2-40B4-BE49-F238E27FC236}">
                <a16:creationId xmlns:a16="http://schemas.microsoft.com/office/drawing/2014/main" id="{19D70706-5C60-4C3D-A8D9-96DC7B143F2C}"/>
              </a:ext>
            </a:extLst>
          </p:cNvPr>
          <p:cNvSpPr txBox="1"/>
          <p:nvPr/>
        </p:nvSpPr>
        <p:spPr>
          <a:xfrm>
            <a:off x="3063432" y="6399932"/>
            <a:ext cx="556742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Evan Savaria, </a:t>
            </a:r>
            <a:r>
              <a:rPr lang="en-US" sz="1200" dirty="0">
                <a:solidFill>
                  <a:prstClr val="black">
                    <a:tint val="75000"/>
                  </a:prstClr>
                </a:solidFill>
                <a:latin typeface="Calibri" panose="020F0502020204030204"/>
              </a:rPr>
              <a:t>2020-11-05</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t>
            </a:r>
            <a:r>
              <a:rPr lang="en-US" sz="1200" dirty="0">
                <a:solidFill>
                  <a:prstClr val="black">
                    <a:tint val="75000"/>
                  </a:prstClr>
                </a:solidFill>
                <a:latin typeface="Calibri" panose="020F0502020204030204"/>
              </a:rPr>
              <a:t>Rewriting History, Thinking </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Like a Hacker</a:t>
            </a:r>
          </a:p>
        </p:txBody>
      </p:sp>
    </p:spTree>
    <p:extLst>
      <p:ext uri="{BB962C8B-B14F-4D97-AF65-F5344CB8AC3E}">
        <p14:creationId xmlns:p14="http://schemas.microsoft.com/office/powerpoint/2010/main" val="332825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2C0BAE-565A-DB4F-825F-1C73CE79539E}"/>
              </a:ext>
            </a:extLst>
          </p:cNvPr>
          <p:cNvSpPr>
            <a:spLocks noGrp="1"/>
          </p:cNvSpPr>
          <p:nvPr>
            <p:ph type="body" sz="quarter" idx="11"/>
          </p:nvPr>
        </p:nvSpPr>
        <p:spPr>
          <a:xfrm>
            <a:off x="876316" y="458068"/>
            <a:ext cx="5768324" cy="877887"/>
          </a:xfrm>
        </p:spPr>
        <p:txBody>
          <a:bodyPr/>
          <a:lstStyle/>
          <a:p>
            <a:r>
              <a:rPr lang="en-US" dirty="0"/>
              <a:t>Introduction –The </a:t>
            </a:r>
            <a:r>
              <a:rPr lang="en-US" dirty="0" err="1"/>
              <a:t>Wayback</a:t>
            </a:r>
            <a:r>
              <a:rPr lang="en-US" dirty="0"/>
              <a:t> Machine </a:t>
            </a:r>
          </a:p>
        </p:txBody>
      </p:sp>
      <p:sp>
        <p:nvSpPr>
          <p:cNvPr id="3" name="Text Placeholder 2">
            <a:extLst>
              <a:ext uri="{FF2B5EF4-FFF2-40B4-BE49-F238E27FC236}">
                <a16:creationId xmlns:a16="http://schemas.microsoft.com/office/drawing/2014/main" id="{F96F12B5-992C-DD4F-8D28-CD49D728008F}"/>
              </a:ext>
            </a:extLst>
          </p:cNvPr>
          <p:cNvSpPr>
            <a:spLocks noGrp="1"/>
          </p:cNvSpPr>
          <p:nvPr>
            <p:ph type="body" sz="quarter" idx="12"/>
          </p:nvPr>
        </p:nvSpPr>
        <p:spPr/>
        <p:txBody>
          <a:bodyPr>
            <a:normAutofit/>
          </a:bodyPr>
          <a:lstStyle/>
          <a:p>
            <a:r>
              <a:rPr lang="en-US" dirty="0"/>
              <a:t>“</a:t>
            </a:r>
            <a:r>
              <a:rPr lang="en-US" sz="2400" b="1" dirty="0"/>
              <a:t>Rewriting History: Changing the Archived Web from the Present</a:t>
            </a:r>
            <a:r>
              <a:rPr lang="en-US" dirty="0"/>
              <a:t>” explains the incentives to intentionally manipulate these web archives and prevalence</a:t>
            </a:r>
          </a:p>
          <a:p>
            <a:r>
              <a:rPr lang="en-US" sz="2400" b="1" dirty="0"/>
              <a:t>“Thinking like a Hacker: Security Considerations for High-Fidelity Web Archives</a:t>
            </a:r>
            <a:r>
              <a:rPr lang="en-US" dirty="0"/>
              <a:t>” explains why security is a concern from both capture and replay perspectives:</a:t>
            </a:r>
          </a:p>
          <a:p>
            <a:endParaRPr lang="en-US" dirty="0"/>
          </a:p>
          <a:p>
            <a:endParaRPr lang="en-US" dirty="0"/>
          </a:p>
          <a:p>
            <a:endParaRPr lang="en-US" dirty="0"/>
          </a:p>
        </p:txBody>
      </p:sp>
      <p:sp>
        <p:nvSpPr>
          <p:cNvPr id="9" name="TextBox 8">
            <a:extLst>
              <a:ext uri="{FF2B5EF4-FFF2-40B4-BE49-F238E27FC236}">
                <a16:creationId xmlns:a16="http://schemas.microsoft.com/office/drawing/2014/main" id="{06CDB6FE-6A50-4F15-8A12-4C1B4EBDD0C1}"/>
              </a:ext>
            </a:extLst>
          </p:cNvPr>
          <p:cNvSpPr txBox="1"/>
          <p:nvPr/>
        </p:nvSpPr>
        <p:spPr>
          <a:xfrm>
            <a:off x="3063432" y="6399932"/>
            <a:ext cx="556742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Evan Savaria, </a:t>
            </a:r>
            <a:r>
              <a:rPr lang="en-US" sz="1200" dirty="0">
                <a:solidFill>
                  <a:prstClr val="black">
                    <a:tint val="75000"/>
                  </a:prstClr>
                </a:solidFill>
                <a:latin typeface="Calibri" panose="020F0502020204030204"/>
              </a:rPr>
              <a:t>2020-11-05</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t>
            </a:r>
            <a:r>
              <a:rPr lang="en-US" sz="1200" dirty="0">
                <a:solidFill>
                  <a:prstClr val="black">
                    <a:tint val="75000"/>
                  </a:prstClr>
                </a:solidFill>
                <a:latin typeface="Calibri" panose="020F0502020204030204"/>
              </a:rPr>
              <a:t>Rewriting History, Thinking </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Like a Hacker</a:t>
            </a:r>
          </a:p>
        </p:txBody>
      </p:sp>
      <p:sp>
        <p:nvSpPr>
          <p:cNvPr id="11" name="TextBox 10">
            <a:extLst>
              <a:ext uri="{FF2B5EF4-FFF2-40B4-BE49-F238E27FC236}">
                <a16:creationId xmlns:a16="http://schemas.microsoft.com/office/drawing/2014/main" id="{B3C605CA-AF3E-468C-83D8-8F29D51A616A}"/>
              </a:ext>
            </a:extLst>
          </p:cNvPr>
          <p:cNvSpPr txBox="1"/>
          <p:nvPr/>
        </p:nvSpPr>
        <p:spPr>
          <a:xfrm>
            <a:off x="11283950" y="6369154"/>
            <a:ext cx="438150" cy="307777"/>
          </a:xfrm>
          <a:prstGeom prst="rect">
            <a:avLst/>
          </a:prstGeom>
          <a:noFill/>
        </p:spPr>
        <p:txBody>
          <a:bodyPr wrap="square" rtlCol="0">
            <a:spAutoFit/>
          </a:bodyPr>
          <a:lstStyle/>
          <a:p>
            <a:r>
              <a:rPr lang="en-US" sz="1400" dirty="0">
                <a:solidFill>
                  <a:schemeClr val="bg1">
                    <a:lumMod val="50000"/>
                  </a:schemeClr>
                </a:solidFill>
              </a:rPr>
              <a:t>3</a:t>
            </a:r>
          </a:p>
        </p:txBody>
      </p:sp>
      <p:graphicFrame>
        <p:nvGraphicFramePr>
          <p:cNvPr id="4" name="Table 4">
            <a:extLst>
              <a:ext uri="{FF2B5EF4-FFF2-40B4-BE49-F238E27FC236}">
                <a16:creationId xmlns:a16="http://schemas.microsoft.com/office/drawing/2014/main" id="{8EE1A019-8638-4886-8A8E-A88369B9A677}"/>
              </a:ext>
            </a:extLst>
          </p:cNvPr>
          <p:cNvGraphicFramePr>
            <a:graphicFrameLocks noGrp="1"/>
          </p:cNvGraphicFramePr>
          <p:nvPr>
            <p:extLst>
              <p:ext uri="{D42A27DB-BD31-4B8C-83A1-F6EECF244321}">
                <p14:modId xmlns:p14="http://schemas.microsoft.com/office/powerpoint/2010/main" val="3252769222"/>
              </p:ext>
            </p:extLst>
          </p:nvPr>
        </p:nvGraphicFramePr>
        <p:xfrm>
          <a:off x="1334812" y="3721730"/>
          <a:ext cx="9144002" cy="2002278"/>
        </p:xfrm>
        <a:graphic>
          <a:graphicData uri="http://schemas.openxmlformats.org/drawingml/2006/table">
            <a:tbl>
              <a:tblPr firstRow="1" bandRow="1">
                <a:tableStyleId>{5C22544A-7EE6-4342-B048-85BDC9FD1C3A}</a:tableStyleId>
              </a:tblPr>
              <a:tblGrid>
                <a:gridCol w="4572001">
                  <a:extLst>
                    <a:ext uri="{9D8B030D-6E8A-4147-A177-3AD203B41FA5}">
                      <a16:colId xmlns:a16="http://schemas.microsoft.com/office/drawing/2014/main" val="3174455711"/>
                    </a:ext>
                  </a:extLst>
                </a:gridCol>
                <a:gridCol w="4572001">
                  <a:extLst>
                    <a:ext uri="{9D8B030D-6E8A-4147-A177-3AD203B41FA5}">
                      <a16:colId xmlns:a16="http://schemas.microsoft.com/office/drawing/2014/main" val="1576268017"/>
                    </a:ext>
                  </a:extLst>
                </a:gridCol>
              </a:tblGrid>
              <a:tr h="471469">
                <a:tc>
                  <a:txBody>
                    <a:bodyPr/>
                    <a:lstStyle/>
                    <a:p>
                      <a:pPr lvl="1"/>
                      <a:r>
                        <a:rPr lang="en-US" sz="2400" dirty="0"/>
                        <a:t>Capture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Replay</a:t>
                      </a:r>
                    </a:p>
                  </a:txBody>
                  <a:tcPr/>
                </a:tc>
                <a:extLst>
                  <a:ext uri="{0D108BD9-81ED-4DB2-BD59-A6C34878D82A}">
                    <a16:rowId xmlns:a16="http://schemas.microsoft.com/office/drawing/2014/main" val="1051727389"/>
                  </a:ext>
                </a:extLst>
              </a:tr>
              <a:tr h="587871">
                <a:tc>
                  <a:txBody>
                    <a:bodyPr/>
                    <a:lstStyle/>
                    <a:p>
                      <a:pPr lvl="1"/>
                      <a:r>
                        <a:rPr lang="en-US" dirty="0"/>
                        <a:t>Stealing user secrets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Banner spoofing</a:t>
                      </a:r>
                    </a:p>
                  </a:txBody>
                  <a:tcPr/>
                </a:tc>
                <a:extLst>
                  <a:ext uri="{0D108BD9-81ED-4DB2-BD59-A6C34878D82A}">
                    <a16:rowId xmlns:a16="http://schemas.microsoft.com/office/drawing/2014/main" val="1933987943"/>
                  </a:ext>
                </a:extLst>
              </a:tr>
              <a:tr h="471469">
                <a:tc>
                  <a:txBody>
                    <a:bodyPr/>
                    <a:lstStyle/>
                    <a:p>
                      <a:pPr lvl="1"/>
                      <a:r>
                        <a:rPr lang="en-US" dirty="0"/>
                        <a:t>Archiving local server files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Live web leakage</a:t>
                      </a:r>
                    </a:p>
                  </a:txBody>
                  <a:tcPr/>
                </a:tc>
                <a:extLst>
                  <a:ext uri="{0D108BD9-81ED-4DB2-BD59-A6C34878D82A}">
                    <a16:rowId xmlns:a16="http://schemas.microsoft.com/office/drawing/2014/main" val="3014528580"/>
                  </a:ext>
                </a:extLst>
              </a:tr>
              <a:tr h="471469">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Hacking headless browsers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Cross sight scripting to steal logins</a:t>
                      </a:r>
                    </a:p>
                  </a:txBody>
                  <a:tcPr/>
                </a:tc>
                <a:extLst>
                  <a:ext uri="{0D108BD9-81ED-4DB2-BD59-A6C34878D82A}">
                    <a16:rowId xmlns:a16="http://schemas.microsoft.com/office/drawing/2014/main" val="81678935"/>
                  </a:ext>
                </a:extLst>
              </a:tr>
            </a:tbl>
          </a:graphicData>
        </a:graphic>
      </p:graphicFrame>
    </p:spTree>
    <p:extLst>
      <p:ext uri="{BB962C8B-B14F-4D97-AF65-F5344CB8AC3E}">
        <p14:creationId xmlns:p14="http://schemas.microsoft.com/office/powerpoint/2010/main" val="12959028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9CA650-C80A-4271-9B59-CC995CFD61E0}"/>
              </a:ext>
            </a:extLst>
          </p:cNvPr>
          <p:cNvSpPr>
            <a:spLocks noGrp="1"/>
          </p:cNvSpPr>
          <p:nvPr>
            <p:ph type="body" sz="quarter" idx="11"/>
          </p:nvPr>
        </p:nvSpPr>
        <p:spPr>
          <a:xfrm>
            <a:off x="876316" y="458068"/>
            <a:ext cx="6225524" cy="877887"/>
          </a:xfrm>
        </p:spPr>
        <p:txBody>
          <a:bodyPr/>
          <a:lstStyle/>
          <a:p>
            <a:r>
              <a:rPr lang="en-US" dirty="0"/>
              <a:t>Conclusions/Final Thoughts</a:t>
            </a:r>
          </a:p>
          <a:p>
            <a:endParaRPr lang="en-US" dirty="0"/>
          </a:p>
        </p:txBody>
      </p:sp>
      <p:sp>
        <p:nvSpPr>
          <p:cNvPr id="3" name="Text Placeholder 2">
            <a:extLst>
              <a:ext uri="{FF2B5EF4-FFF2-40B4-BE49-F238E27FC236}">
                <a16:creationId xmlns:a16="http://schemas.microsoft.com/office/drawing/2014/main" id="{7A79F7CE-5A94-4815-A761-D49675654F67}"/>
              </a:ext>
            </a:extLst>
          </p:cNvPr>
          <p:cNvSpPr>
            <a:spLocks noGrp="1"/>
          </p:cNvSpPr>
          <p:nvPr>
            <p:ph type="body" sz="quarter" idx="12"/>
          </p:nvPr>
        </p:nvSpPr>
        <p:spPr>
          <a:xfrm>
            <a:off x="876316" y="1347444"/>
            <a:ext cx="10134584" cy="4594225"/>
          </a:xfrm>
        </p:spPr>
        <p:txBody>
          <a:bodyPr>
            <a:normAutofit/>
          </a:bodyPr>
          <a:lstStyle/>
          <a:p>
            <a:r>
              <a:rPr lang="en-US" dirty="0"/>
              <a:t>There are many attacks that can manipulate how users view archived content on the </a:t>
            </a:r>
            <a:r>
              <a:rPr lang="en-US" dirty="0" err="1"/>
              <a:t>Wayback</a:t>
            </a:r>
            <a:r>
              <a:rPr lang="en-US" dirty="0"/>
              <a:t> Machine</a:t>
            </a:r>
          </a:p>
          <a:p>
            <a:r>
              <a:rPr lang="en-US" dirty="0"/>
              <a:t>There is always the chance for accidental inaccuracies</a:t>
            </a:r>
          </a:p>
          <a:p>
            <a:r>
              <a:rPr lang="en-US" sz="2400" dirty="0"/>
              <a:t>Authors of “Rewriting History: Changing the Archived Web from the Present”</a:t>
            </a:r>
            <a:r>
              <a:rPr lang="en-US" dirty="0"/>
              <a:t> explored the several vulnerabilities of the </a:t>
            </a:r>
            <a:r>
              <a:rPr lang="en-US" dirty="0" err="1"/>
              <a:t>Wayback</a:t>
            </a:r>
            <a:r>
              <a:rPr lang="en-US" dirty="0"/>
              <a:t> Machine and want their readers to:</a:t>
            </a:r>
          </a:p>
          <a:p>
            <a:pPr lvl="1"/>
            <a:r>
              <a:rPr lang="en-US" dirty="0"/>
              <a:t>Take steps to prevent or detect intentional manipulation </a:t>
            </a:r>
          </a:p>
          <a:p>
            <a:r>
              <a:rPr lang="en-US" sz="2400" dirty="0"/>
              <a:t>Authors of “Thinking like a Hacker: Security Considerations for High-Fidelity Web Archives” want </a:t>
            </a:r>
            <a:r>
              <a:rPr lang="en-US" dirty="0"/>
              <a:t>their</a:t>
            </a:r>
            <a:r>
              <a:rPr lang="en-US" sz="2400" dirty="0"/>
              <a:t> readers to:</a:t>
            </a:r>
          </a:p>
          <a:p>
            <a:pPr lvl="1"/>
            <a:r>
              <a:rPr lang="en-US" dirty="0"/>
              <a:t>Build tools for web archive security research</a:t>
            </a:r>
          </a:p>
          <a:p>
            <a:pPr lvl="1"/>
            <a:r>
              <a:rPr lang="en-US" dirty="0"/>
              <a:t>Challenge researchers to find security issues</a:t>
            </a:r>
          </a:p>
        </p:txBody>
      </p:sp>
      <p:sp>
        <p:nvSpPr>
          <p:cNvPr id="7" name="TextBox 6">
            <a:extLst>
              <a:ext uri="{FF2B5EF4-FFF2-40B4-BE49-F238E27FC236}">
                <a16:creationId xmlns:a16="http://schemas.microsoft.com/office/drawing/2014/main" id="{BF2C4A44-F0A8-43D0-BF6C-B9331C6A0184}"/>
              </a:ext>
            </a:extLst>
          </p:cNvPr>
          <p:cNvSpPr txBox="1"/>
          <p:nvPr/>
        </p:nvSpPr>
        <p:spPr>
          <a:xfrm>
            <a:off x="11283950" y="6369154"/>
            <a:ext cx="438150" cy="307777"/>
          </a:xfrm>
          <a:prstGeom prst="rect">
            <a:avLst/>
          </a:prstGeom>
          <a:noFill/>
        </p:spPr>
        <p:txBody>
          <a:bodyPr wrap="square" rtlCol="0">
            <a:spAutoFit/>
          </a:bodyPr>
          <a:lstStyle/>
          <a:p>
            <a:r>
              <a:rPr lang="en-US" sz="1400" dirty="0">
                <a:solidFill>
                  <a:schemeClr val="bg1">
                    <a:lumMod val="50000"/>
                  </a:schemeClr>
                </a:solidFill>
              </a:rPr>
              <a:t>30</a:t>
            </a:r>
          </a:p>
        </p:txBody>
      </p:sp>
      <p:sp>
        <p:nvSpPr>
          <p:cNvPr id="5" name="TextBox 4">
            <a:extLst>
              <a:ext uri="{FF2B5EF4-FFF2-40B4-BE49-F238E27FC236}">
                <a16:creationId xmlns:a16="http://schemas.microsoft.com/office/drawing/2014/main" id="{CD8AFAF8-D276-49C3-AB3D-03C603000B96}"/>
              </a:ext>
            </a:extLst>
          </p:cNvPr>
          <p:cNvSpPr txBox="1"/>
          <p:nvPr/>
        </p:nvSpPr>
        <p:spPr>
          <a:xfrm>
            <a:off x="3215832" y="6552332"/>
            <a:ext cx="556742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Evan Savaria, </a:t>
            </a:r>
            <a:r>
              <a:rPr lang="en-US" sz="1200" dirty="0">
                <a:solidFill>
                  <a:prstClr val="black">
                    <a:tint val="75000"/>
                  </a:prstClr>
                </a:solidFill>
                <a:latin typeface="Calibri" panose="020F0502020204030204"/>
              </a:rPr>
              <a:t>2020-11-05</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t>
            </a:r>
            <a:r>
              <a:rPr lang="en-US" sz="1200" dirty="0">
                <a:solidFill>
                  <a:prstClr val="black">
                    <a:tint val="75000"/>
                  </a:prstClr>
                </a:solidFill>
                <a:latin typeface="Calibri" panose="020F0502020204030204"/>
              </a:rPr>
              <a:t>Rewriting History, Thinking </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Like a Hacker</a:t>
            </a:r>
          </a:p>
        </p:txBody>
      </p:sp>
    </p:spTree>
    <p:extLst>
      <p:ext uri="{BB962C8B-B14F-4D97-AF65-F5344CB8AC3E}">
        <p14:creationId xmlns:p14="http://schemas.microsoft.com/office/powerpoint/2010/main" val="3947861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39C2E7-1E01-4408-B90B-A6E4C5AF3034}"/>
              </a:ext>
            </a:extLst>
          </p:cNvPr>
          <p:cNvSpPr>
            <a:spLocks noGrp="1"/>
          </p:cNvSpPr>
          <p:nvPr>
            <p:ph type="body" sz="quarter" idx="11"/>
          </p:nvPr>
        </p:nvSpPr>
        <p:spPr>
          <a:xfrm>
            <a:off x="876316" y="458068"/>
            <a:ext cx="5991844" cy="877887"/>
          </a:xfrm>
        </p:spPr>
        <p:txBody>
          <a:bodyPr/>
          <a:lstStyle/>
          <a:p>
            <a:r>
              <a:rPr lang="en-US" dirty="0"/>
              <a:t>How Web Archives are Used</a:t>
            </a:r>
          </a:p>
        </p:txBody>
      </p:sp>
      <p:sp>
        <p:nvSpPr>
          <p:cNvPr id="3" name="Text Placeholder 2">
            <a:extLst>
              <a:ext uri="{FF2B5EF4-FFF2-40B4-BE49-F238E27FC236}">
                <a16:creationId xmlns:a16="http://schemas.microsoft.com/office/drawing/2014/main" id="{01ED07D4-B107-4C9B-98CC-2D983C58A647}"/>
              </a:ext>
            </a:extLst>
          </p:cNvPr>
          <p:cNvSpPr>
            <a:spLocks noGrp="1"/>
          </p:cNvSpPr>
          <p:nvPr>
            <p:ph type="body" sz="quarter" idx="12"/>
          </p:nvPr>
        </p:nvSpPr>
        <p:spPr>
          <a:xfrm>
            <a:off x="1191626" y="1279878"/>
            <a:ext cx="8461095" cy="4931736"/>
          </a:xfrm>
        </p:spPr>
        <p:txBody>
          <a:bodyPr>
            <a:normAutofit fontScale="92500" lnSpcReduction="10000"/>
          </a:bodyPr>
          <a:lstStyle/>
          <a:p>
            <a:r>
              <a:rPr lang="en-US" dirty="0"/>
              <a:t>The </a:t>
            </a:r>
            <a:r>
              <a:rPr lang="en-US" dirty="0" err="1"/>
              <a:t>Wayback</a:t>
            </a:r>
            <a:r>
              <a:rPr lang="en-US" dirty="0"/>
              <a:t> Machine is a high fidelity archive database of over 286 million web pages captured between 1996-2017</a:t>
            </a:r>
          </a:p>
          <a:p>
            <a:endParaRPr lang="en-US" b="1" dirty="0"/>
          </a:p>
          <a:p>
            <a:r>
              <a:rPr lang="en-US" b="1" dirty="0"/>
              <a:t>Web Archives are used in the legal context</a:t>
            </a:r>
          </a:p>
          <a:p>
            <a:pPr lvl="1"/>
            <a:r>
              <a:rPr lang="en-US" dirty="0"/>
              <a:t>It is important to ensure data integrity in the legal system</a:t>
            </a:r>
          </a:p>
          <a:p>
            <a:pPr lvl="1"/>
            <a:r>
              <a:rPr lang="en-US" dirty="0"/>
              <a:t>Legal proceedings may motivate parties to launch attacks on data to manipulate the truth or hide evidence</a:t>
            </a:r>
          </a:p>
          <a:p>
            <a:pPr lvl="1"/>
            <a:r>
              <a:rPr lang="en-US" dirty="0"/>
              <a:t>Lawyers use web archives for civil lawsuits often</a:t>
            </a:r>
          </a:p>
          <a:p>
            <a:pPr lvl="1"/>
            <a:r>
              <a:rPr lang="en-US" dirty="0"/>
              <a:t>Advised to employ experts to validate data found in the web archives</a:t>
            </a:r>
          </a:p>
          <a:p>
            <a:endParaRPr lang="en-US" dirty="0"/>
          </a:p>
          <a:p>
            <a:r>
              <a:rPr lang="en-US" b="1" dirty="0"/>
              <a:t>Web Archives used in technical fields</a:t>
            </a:r>
          </a:p>
          <a:p>
            <a:pPr lvl="1"/>
            <a:r>
              <a:rPr lang="en-US" dirty="0"/>
              <a:t>Computer scientists use the </a:t>
            </a:r>
            <a:r>
              <a:rPr lang="en-US" dirty="0" err="1"/>
              <a:t>Wayback</a:t>
            </a:r>
            <a:r>
              <a:rPr lang="en-US" dirty="0"/>
              <a:t> Machine in research</a:t>
            </a:r>
          </a:p>
          <a:p>
            <a:pPr lvl="1"/>
            <a:r>
              <a:rPr lang="en-US" dirty="0"/>
              <a:t>There are studies that have developed a method for determining what websites are likely to be attacked</a:t>
            </a:r>
          </a:p>
          <a:p>
            <a:pPr lvl="1"/>
            <a:r>
              <a:rPr lang="en-US" dirty="0"/>
              <a:t>Other studies describe incompleteness in the web archives</a:t>
            </a:r>
          </a:p>
        </p:txBody>
      </p:sp>
      <p:sp>
        <p:nvSpPr>
          <p:cNvPr id="5" name="TextBox 4">
            <a:extLst>
              <a:ext uri="{FF2B5EF4-FFF2-40B4-BE49-F238E27FC236}">
                <a16:creationId xmlns:a16="http://schemas.microsoft.com/office/drawing/2014/main" id="{6BB6A539-EC27-4C6E-A374-3E808A8DC491}"/>
              </a:ext>
            </a:extLst>
          </p:cNvPr>
          <p:cNvSpPr txBox="1"/>
          <p:nvPr/>
        </p:nvSpPr>
        <p:spPr>
          <a:xfrm>
            <a:off x="11283950" y="6369154"/>
            <a:ext cx="438150" cy="307777"/>
          </a:xfrm>
          <a:prstGeom prst="rect">
            <a:avLst/>
          </a:prstGeom>
          <a:noFill/>
        </p:spPr>
        <p:txBody>
          <a:bodyPr wrap="square" rtlCol="0">
            <a:spAutoFit/>
          </a:bodyPr>
          <a:lstStyle/>
          <a:p>
            <a:r>
              <a:rPr lang="en-US" sz="1400" dirty="0">
                <a:solidFill>
                  <a:schemeClr val="bg1">
                    <a:lumMod val="50000"/>
                  </a:schemeClr>
                </a:solidFill>
              </a:rPr>
              <a:t>4</a:t>
            </a:r>
          </a:p>
        </p:txBody>
      </p:sp>
      <p:sp>
        <p:nvSpPr>
          <p:cNvPr id="7" name="TextBox 6">
            <a:extLst>
              <a:ext uri="{FF2B5EF4-FFF2-40B4-BE49-F238E27FC236}">
                <a16:creationId xmlns:a16="http://schemas.microsoft.com/office/drawing/2014/main" id="{5ADCA829-913B-440D-A3C8-E0278840D247}"/>
              </a:ext>
            </a:extLst>
          </p:cNvPr>
          <p:cNvSpPr txBox="1"/>
          <p:nvPr/>
        </p:nvSpPr>
        <p:spPr>
          <a:xfrm>
            <a:off x="3063432" y="6399932"/>
            <a:ext cx="556742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Evan Savaria, </a:t>
            </a:r>
            <a:r>
              <a:rPr lang="en-US" sz="1200" dirty="0">
                <a:solidFill>
                  <a:prstClr val="black">
                    <a:tint val="75000"/>
                  </a:prstClr>
                </a:solidFill>
                <a:latin typeface="Calibri" panose="020F0502020204030204"/>
              </a:rPr>
              <a:t>2020-11-05</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t>
            </a:r>
            <a:r>
              <a:rPr lang="en-US" sz="1200" dirty="0">
                <a:solidFill>
                  <a:prstClr val="black">
                    <a:tint val="75000"/>
                  </a:prstClr>
                </a:solidFill>
                <a:latin typeface="Calibri" panose="020F0502020204030204"/>
              </a:rPr>
              <a:t>Rewriting History, Thinking </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Like a Hacker</a:t>
            </a:r>
          </a:p>
        </p:txBody>
      </p:sp>
    </p:spTree>
    <p:extLst>
      <p:ext uri="{BB962C8B-B14F-4D97-AF65-F5344CB8AC3E}">
        <p14:creationId xmlns:p14="http://schemas.microsoft.com/office/powerpoint/2010/main" val="4175146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555F95-59F5-4A73-8B67-31221B7EAE63}"/>
              </a:ext>
            </a:extLst>
          </p:cNvPr>
          <p:cNvSpPr>
            <a:spLocks noGrp="1"/>
          </p:cNvSpPr>
          <p:nvPr>
            <p:ph type="body" sz="quarter" idx="11"/>
          </p:nvPr>
        </p:nvSpPr>
        <p:spPr/>
        <p:txBody>
          <a:bodyPr/>
          <a:lstStyle/>
          <a:p>
            <a:r>
              <a:rPr lang="en-US" dirty="0"/>
              <a:t>Archive General Vulnerabilities</a:t>
            </a:r>
          </a:p>
        </p:txBody>
      </p:sp>
      <p:sp>
        <p:nvSpPr>
          <p:cNvPr id="30" name="TextBox 29">
            <a:extLst>
              <a:ext uri="{FF2B5EF4-FFF2-40B4-BE49-F238E27FC236}">
                <a16:creationId xmlns:a16="http://schemas.microsoft.com/office/drawing/2014/main" id="{2AE6CFD2-309A-4AB2-BEB3-7E17411CD7ED}"/>
              </a:ext>
            </a:extLst>
          </p:cNvPr>
          <p:cNvSpPr txBox="1"/>
          <p:nvPr/>
        </p:nvSpPr>
        <p:spPr>
          <a:xfrm>
            <a:off x="11283950" y="6369154"/>
            <a:ext cx="438150" cy="307777"/>
          </a:xfrm>
          <a:prstGeom prst="rect">
            <a:avLst/>
          </a:prstGeom>
          <a:noFill/>
        </p:spPr>
        <p:txBody>
          <a:bodyPr wrap="square" rtlCol="0">
            <a:spAutoFit/>
          </a:bodyPr>
          <a:lstStyle/>
          <a:p>
            <a:r>
              <a:rPr lang="en-US" sz="1400" dirty="0">
                <a:solidFill>
                  <a:schemeClr val="bg1">
                    <a:lumMod val="50000"/>
                  </a:schemeClr>
                </a:solidFill>
              </a:rPr>
              <a:t>5</a:t>
            </a:r>
          </a:p>
        </p:txBody>
      </p:sp>
      <p:sp>
        <p:nvSpPr>
          <p:cNvPr id="15" name="Text Placeholder 2">
            <a:extLst>
              <a:ext uri="{FF2B5EF4-FFF2-40B4-BE49-F238E27FC236}">
                <a16:creationId xmlns:a16="http://schemas.microsoft.com/office/drawing/2014/main" id="{C9A294D6-03C7-4366-9551-753DB5058A1C}"/>
              </a:ext>
            </a:extLst>
          </p:cNvPr>
          <p:cNvSpPr>
            <a:spLocks noGrp="1"/>
          </p:cNvSpPr>
          <p:nvPr>
            <p:ph type="body" sz="quarter" idx="12"/>
          </p:nvPr>
        </p:nvSpPr>
        <p:spPr>
          <a:xfrm>
            <a:off x="876316" y="1347444"/>
            <a:ext cx="8461095" cy="4594225"/>
          </a:xfrm>
        </p:spPr>
        <p:txBody>
          <a:bodyPr>
            <a:normAutofit lnSpcReduction="10000"/>
          </a:bodyPr>
          <a:lstStyle/>
          <a:p>
            <a:r>
              <a:rPr lang="en-US" dirty="0"/>
              <a:t>Archives can become corrupted through the accidental mixing of live and archived content</a:t>
            </a:r>
          </a:p>
          <a:p>
            <a:r>
              <a:rPr lang="en-US" dirty="0"/>
              <a:t>Ability to inject arbitrary JavaScript code into archived snapshots allows the modification of text, images, styling, and behaviors of past webpages</a:t>
            </a:r>
          </a:p>
          <a:p>
            <a:r>
              <a:rPr lang="en-US" dirty="0"/>
              <a:t>These attacks are common and have been happening for over 20 years</a:t>
            </a:r>
          </a:p>
          <a:p>
            <a:r>
              <a:rPr lang="en-US" dirty="0"/>
              <a:t>In 2017, 75% of the top 500 popular websites contained a type of vulnerability that could potentially allow an attacker to obtain complete control of the snapshot</a:t>
            </a:r>
          </a:p>
          <a:p>
            <a:r>
              <a:rPr lang="en-US" dirty="0"/>
              <a:t>Legal sites are also impacted</a:t>
            </a:r>
          </a:p>
          <a:p>
            <a:pPr lvl="2"/>
            <a:r>
              <a:rPr lang="en-US" dirty="0"/>
              <a:t>In the same year these measurements were performed, it was found 37 domains and 991 legal documents were vulnerable</a:t>
            </a:r>
          </a:p>
        </p:txBody>
      </p:sp>
      <p:sp>
        <p:nvSpPr>
          <p:cNvPr id="3" name="TextBox 2">
            <a:extLst>
              <a:ext uri="{FF2B5EF4-FFF2-40B4-BE49-F238E27FC236}">
                <a16:creationId xmlns:a16="http://schemas.microsoft.com/office/drawing/2014/main" id="{C6E30536-DBA7-4B18-BDA6-5B279F6F2DED}"/>
              </a:ext>
            </a:extLst>
          </p:cNvPr>
          <p:cNvSpPr txBox="1"/>
          <p:nvPr/>
        </p:nvSpPr>
        <p:spPr>
          <a:xfrm>
            <a:off x="3063432" y="6399932"/>
            <a:ext cx="556742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Evan Savaria, </a:t>
            </a:r>
            <a:r>
              <a:rPr lang="en-US" sz="1200" dirty="0">
                <a:solidFill>
                  <a:prstClr val="black">
                    <a:tint val="75000"/>
                  </a:prstClr>
                </a:solidFill>
                <a:latin typeface="Calibri" panose="020F0502020204030204"/>
              </a:rPr>
              <a:t>2020-11-05</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t>
            </a:r>
            <a:r>
              <a:rPr lang="en-US" sz="1200" dirty="0">
                <a:solidFill>
                  <a:prstClr val="black">
                    <a:tint val="75000"/>
                  </a:prstClr>
                </a:solidFill>
                <a:latin typeface="Calibri" panose="020F0502020204030204"/>
              </a:rPr>
              <a:t>Rewriting History, Thinking </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Like a Hacker</a:t>
            </a:r>
          </a:p>
        </p:txBody>
      </p:sp>
    </p:spTree>
    <p:extLst>
      <p:ext uri="{BB962C8B-B14F-4D97-AF65-F5344CB8AC3E}">
        <p14:creationId xmlns:p14="http://schemas.microsoft.com/office/powerpoint/2010/main" val="2346025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A01712-4153-4D7A-8849-C4E3BB47530A}"/>
              </a:ext>
            </a:extLst>
          </p:cNvPr>
          <p:cNvSpPr>
            <a:spLocks noGrp="1"/>
          </p:cNvSpPr>
          <p:nvPr>
            <p:ph type="body" sz="quarter" idx="11"/>
          </p:nvPr>
        </p:nvSpPr>
        <p:spPr/>
        <p:txBody>
          <a:bodyPr/>
          <a:lstStyle/>
          <a:p>
            <a:r>
              <a:rPr lang="en-US" dirty="0"/>
              <a:t>Lifecycle of Archived Snapshots</a:t>
            </a:r>
          </a:p>
        </p:txBody>
      </p:sp>
      <p:sp>
        <p:nvSpPr>
          <p:cNvPr id="7" name="TextBox 6">
            <a:extLst>
              <a:ext uri="{FF2B5EF4-FFF2-40B4-BE49-F238E27FC236}">
                <a16:creationId xmlns:a16="http://schemas.microsoft.com/office/drawing/2014/main" id="{8A9A995A-A013-41F7-8673-E9E3E6A6FD80}"/>
              </a:ext>
            </a:extLst>
          </p:cNvPr>
          <p:cNvSpPr txBox="1"/>
          <p:nvPr/>
        </p:nvSpPr>
        <p:spPr>
          <a:xfrm>
            <a:off x="11283950" y="6369154"/>
            <a:ext cx="438150" cy="307777"/>
          </a:xfrm>
          <a:prstGeom prst="rect">
            <a:avLst/>
          </a:prstGeom>
          <a:noFill/>
        </p:spPr>
        <p:txBody>
          <a:bodyPr wrap="square" rtlCol="0">
            <a:spAutoFit/>
          </a:bodyPr>
          <a:lstStyle/>
          <a:p>
            <a:r>
              <a:rPr lang="en-US" sz="1400" dirty="0">
                <a:solidFill>
                  <a:schemeClr val="bg1">
                    <a:lumMod val="50000"/>
                  </a:schemeClr>
                </a:solidFill>
              </a:rPr>
              <a:t>6</a:t>
            </a:r>
          </a:p>
        </p:txBody>
      </p:sp>
      <p:sp>
        <p:nvSpPr>
          <p:cNvPr id="6" name="Text Placeholder 5">
            <a:extLst>
              <a:ext uri="{FF2B5EF4-FFF2-40B4-BE49-F238E27FC236}">
                <a16:creationId xmlns:a16="http://schemas.microsoft.com/office/drawing/2014/main" id="{8A11086F-0BC1-4C93-A0B6-462A4303780A}"/>
              </a:ext>
            </a:extLst>
          </p:cNvPr>
          <p:cNvSpPr>
            <a:spLocks noGrp="1"/>
          </p:cNvSpPr>
          <p:nvPr>
            <p:ph type="body" sz="quarter" idx="12"/>
          </p:nvPr>
        </p:nvSpPr>
        <p:spPr>
          <a:xfrm>
            <a:off x="805196" y="4800883"/>
            <a:ext cx="8461095" cy="1262989"/>
          </a:xfrm>
        </p:spPr>
        <p:txBody>
          <a:bodyPr/>
          <a:lstStyle/>
          <a:p>
            <a:r>
              <a:rPr lang="en-US" dirty="0"/>
              <a:t>The threat model in this article defines an attack when clients are maliciously attacked and given inaccurate content that is not reflective of the past website</a:t>
            </a:r>
          </a:p>
          <a:p>
            <a:endParaRPr lang="en-US" dirty="0"/>
          </a:p>
        </p:txBody>
      </p:sp>
      <p:pic>
        <p:nvPicPr>
          <p:cNvPr id="9" name="Picture 8">
            <a:extLst>
              <a:ext uri="{FF2B5EF4-FFF2-40B4-BE49-F238E27FC236}">
                <a16:creationId xmlns:a16="http://schemas.microsoft.com/office/drawing/2014/main" id="{98BFA0ED-A739-4F53-B35A-15979FB8011C}"/>
              </a:ext>
            </a:extLst>
          </p:cNvPr>
          <p:cNvPicPr>
            <a:picLocks noChangeAspect="1"/>
          </p:cNvPicPr>
          <p:nvPr/>
        </p:nvPicPr>
        <p:blipFill>
          <a:blip r:embed="rId2"/>
          <a:stretch>
            <a:fillRect/>
          </a:stretch>
        </p:blipFill>
        <p:spPr>
          <a:xfrm>
            <a:off x="2439545" y="1197749"/>
            <a:ext cx="5934075" cy="3267075"/>
          </a:xfrm>
          <a:prstGeom prst="rect">
            <a:avLst/>
          </a:prstGeom>
        </p:spPr>
      </p:pic>
      <p:sp>
        <p:nvSpPr>
          <p:cNvPr id="3" name="TextBox 2">
            <a:extLst>
              <a:ext uri="{FF2B5EF4-FFF2-40B4-BE49-F238E27FC236}">
                <a16:creationId xmlns:a16="http://schemas.microsoft.com/office/drawing/2014/main" id="{173D12D2-4D21-4D34-B671-7262810B7BC8}"/>
              </a:ext>
            </a:extLst>
          </p:cNvPr>
          <p:cNvSpPr txBox="1"/>
          <p:nvPr/>
        </p:nvSpPr>
        <p:spPr>
          <a:xfrm>
            <a:off x="3063432" y="6399932"/>
            <a:ext cx="556742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Evan Savaria, </a:t>
            </a:r>
            <a:r>
              <a:rPr lang="en-US" sz="1200" dirty="0">
                <a:solidFill>
                  <a:prstClr val="black">
                    <a:tint val="75000"/>
                  </a:prstClr>
                </a:solidFill>
                <a:latin typeface="Calibri" panose="020F0502020204030204"/>
              </a:rPr>
              <a:t>2020-11-05</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t>
            </a:r>
            <a:r>
              <a:rPr lang="en-US" sz="1200" dirty="0">
                <a:solidFill>
                  <a:prstClr val="black">
                    <a:tint val="75000"/>
                  </a:prstClr>
                </a:solidFill>
                <a:latin typeface="Calibri" panose="020F0502020204030204"/>
              </a:rPr>
              <a:t>Rewriting History, Thinking </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Like a Hacker</a:t>
            </a:r>
          </a:p>
        </p:txBody>
      </p:sp>
      <p:sp>
        <p:nvSpPr>
          <p:cNvPr id="4" name="TextBox 3">
            <a:extLst>
              <a:ext uri="{FF2B5EF4-FFF2-40B4-BE49-F238E27FC236}">
                <a16:creationId xmlns:a16="http://schemas.microsoft.com/office/drawing/2014/main" id="{56F6CF46-3452-457A-A1CE-DBC3CE9D1B3B}"/>
              </a:ext>
            </a:extLst>
          </p:cNvPr>
          <p:cNvSpPr txBox="1"/>
          <p:nvPr/>
        </p:nvSpPr>
        <p:spPr>
          <a:xfrm>
            <a:off x="3185287" y="4387876"/>
            <a:ext cx="6867968" cy="461665"/>
          </a:xfrm>
          <a:prstGeom prst="rect">
            <a:avLst/>
          </a:prstGeom>
          <a:noFill/>
        </p:spPr>
        <p:txBody>
          <a:bodyPr wrap="square" rtlCol="0">
            <a:spAutoFit/>
          </a:bodyPr>
          <a:lstStyle/>
          <a:p>
            <a:r>
              <a:rPr lang="en-US" sz="1200" dirty="0"/>
              <a:t>Source: Rewriting History: Changing the Archived Web from the Present</a:t>
            </a:r>
          </a:p>
          <a:p>
            <a:endParaRPr lang="en-US" sz="1200" dirty="0"/>
          </a:p>
        </p:txBody>
      </p:sp>
      <p:sp>
        <p:nvSpPr>
          <p:cNvPr id="5" name="TextBox 4">
            <a:extLst>
              <a:ext uri="{FF2B5EF4-FFF2-40B4-BE49-F238E27FC236}">
                <a16:creationId xmlns:a16="http://schemas.microsoft.com/office/drawing/2014/main" id="{0498D8A3-39F3-4ED2-A150-049A0FBCB5C1}"/>
              </a:ext>
            </a:extLst>
          </p:cNvPr>
          <p:cNvSpPr txBox="1"/>
          <p:nvPr/>
        </p:nvSpPr>
        <p:spPr>
          <a:xfrm>
            <a:off x="624840" y="1412240"/>
            <a:ext cx="2438592" cy="923330"/>
          </a:xfrm>
          <a:prstGeom prst="rect">
            <a:avLst/>
          </a:prstGeom>
          <a:noFill/>
        </p:spPr>
        <p:txBody>
          <a:bodyPr wrap="square" rtlCol="0">
            <a:spAutoFit/>
          </a:bodyPr>
          <a:lstStyle/>
          <a:p>
            <a:r>
              <a:rPr lang="en-US" b="1" dirty="0">
                <a:solidFill>
                  <a:srgbClr val="097EFF"/>
                </a:solidFill>
              </a:rPr>
              <a:t>High-Fidelity web archives run untrusted web software</a:t>
            </a:r>
            <a:endParaRPr lang="en-US" dirty="0">
              <a:solidFill>
                <a:srgbClr val="097EFF"/>
              </a:solidFill>
            </a:endParaRPr>
          </a:p>
        </p:txBody>
      </p:sp>
      <p:cxnSp>
        <p:nvCxnSpPr>
          <p:cNvPr id="11" name="Straight Arrow Connector 10">
            <a:extLst>
              <a:ext uri="{FF2B5EF4-FFF2-40B4-BE49-F238E27FC236}">
                <a16:creationId xmlns:a16="http://schemas.microsoft.com/office/drawing/2014/main" id="{EEBBA34A-7911-43D2-8080-A631A10067B0}"/>
              </a:ext>
            </a:extLst>
          </p:cNvPr>
          <p:cNvCxnSpPr/>
          <p:nvPr/>
        </p:nvCxnSpPr>
        <p:spPr>
          <a:xfrm>
            <a:off x="2936240" y="1757680"/>
            <a:ext cx="1168400" cy="162560"/>
          </a:xfrm>
          <a:prstGeom prst="straightConnector1">
            <a:avLst/>
          </a:prstGeom>
          <a:ln w="28575">
            <a:solidFill>
              <a:srgbClr val="097EFF"/>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F998968-8A04-4A29-8B1F-4191E2C017E5}"/>
              </a:ext>
            </a:extLst>
          </p:cNvPr>
          <p:cNvSpPr txBox="1"/>
          <p:nvPr/>
        </p:nvSpPr>
        <p:spPr>
          <a:xfrm>
            <a:off x="8870315" y="1197749"/>
            <a:ext cx="1945640" cy="923330"/>
          </a:xfrm>
          <a:prstGeom prst="rect">
            <a:avLst/>
          </a:prstGeom>
          <a:noFill/>
        </p:spPr>
        <p:txBody>
          <a:bodyPr wrap="square">
            <a:spAutoFit/>
          </a:bodyPr>
          <a:lstStyle/>
          <a:p>
            <a:r>
              <a:rPr lang="en-US" b="1" dirty="0">
                <a:solidFill>
                  <a:srgbClr val="097EFF"/>
                </a:solidFill>
              </a:rPr>
              <a:t>Web archive replay can pose new security risks</a:t>
            </a:r>
            <a:endParaRPr lang="en-US" dirty="0">
              <a:solidFill>
                <a:srgbClr val="097EFF"/>
              </a:solidFill>
            </a:endParaRPr>
          </a:p>
        </p:txBody>
      </p:sp>
      <p:cxnSp>
        <p:nvCxnSpPr>
          <p:cNvPr id="15" name="Straight Arrow Connector 14">
            <a:extLst>
              <a:ext uri="{FF2B5EF4-FFF2-40B4-BE49-F238E27FC236}">
                <a16:creationId xmlns:a16="http://schemas.microsoft.com/office/drawing/2014/main" id="{2559FC24-5583-43A9-816E-0F9E241286BA}"/>
              </a:ext>
            </a:extLst>
          </p:cNvPr>
          <p:cNvCxnSpPr/>
          <p:nvPr/>
        </p:nvCxnSpPr>
        <p:spPr>
          <a:xfrm flipH="1">
            <a:off x="8153400" y="1920240"/>
            <a:ext cx="716915" cy="513080"/>
          </a:xfrm>
          <a:prstGeom prst="straightConnector1">
            <a:avLst/>
          </a:prstGeom>
          <a:ln w="28575">
            <a:solidFill>
              <a:srgbClr val="097E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5701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72F5FE-1D95-4F44-A0A4-9994EC59B3CE}"/>
              </a:ext>
            </a:extLst>
          </p:cNvPr>
          <p:cNvSpPr>
            <a:spLocks noGrp="1"/>
          </p:cNvSpPr>
          <p:nvPr>
            <p:ph type="body" sz="quarter" idx="11"/>
          </p:nvPr>
        </p:nvSpPr>
        <p:spPr/>
        <p:txBody>
          <a:bodyPr/>
          <a:lstStyle/>
          <a:p>
            <a:r>
              <a:rPr lang="en-US" dirty="0"/>
              <a:t>Plan of Attack on the Archives</a:t>
            </a:r>
          </a:p>
        </p:txBody>
      </p:sp>
      <p:sp>
        <p:nvSpPr>
          <p:cNvPr id="19" name="TextBox 18">
            <a:extLst>
              <a:ext uri="{FF2B5EF4-FFF2-40B4-BE49-F238E27FC236}">
                <a16:creationId xmlns:a16="http://schemas.microsoft.com/office/drawing/2014/main" id="{49D03794-FCAE-465F-9860-3415229D3568}"/>
              </a:ext>
            </a:extLst>
          </p:cNvPr>
          <p:cNvSpPr txBox="1"/>
          <p:nvPr/>
        </p:nvSpPr>
        <p:spPr>
          <a:xfrm>
            <a:off x="11283950" y="6369154"/>
            <a:ext cx="438150" cy="307777"/>
          </a:xfrm>
          <a:prstGeom prst="rect">
            <a:avLst/>
          </a:prstGeom>
          <a:noFill/>
        </p:spPr>
        <p:txBody>
          <a:bodyPr wrap="square" rtlCol="0">
            <a:spAutoFit/>
          </a:bodyPr>
          <a:lstStyle/>
          <a:p>
            <a:r>
              <a:rPr lang="en-US" sz="1400" dirty="0">
                <a:solidFill>
                  <a:schemeClr val="bg1">
                    <a:lumMod val="50000"/>
                  </a:schemeClr>
                </a:solidFill>
              </a:rPr>
              <a:t>7</a:t>
            </a:r>
          </a:p>
        </p:txBody>
      </p:sp>
      <p:sp>
        <p:nvSpPr>
          <p:cNvPr id="4" name="TextBox 3">
            <a:extLst>
              <a:ext uri="{FF2B5EF4-FFF2-40B4-BE49-F238E27FC236}">
                <a16:creationId xmlns:a16="http://schemas.microsoft.com/office/drawing/2014/main" id="{AB2F8F72-ED6C-445D-91B1-62ECAE2A2326}"/>
              </a:ext>
            </a:extLst>
          </p:cNvPr>
          <p:cNvSpPr txBox="1"/>
          <p:nvPr/>
        </p:nvSpPr>
        <p:spPr>
          <a:xfrm>
            <a:off x="797560" y="1381760"/>
            <a:ext cx="10683240" cy="3970318"/>
          </a:xfrm>
          <a:prstGeom prst="rect">
            <a:avLst/>
          </a:prstGeom>
          <a:noFill/>
        </p:spPr>
        <p:txBody>
          <a:bodyPr wrap="square" rtlCol="0">
            <a:spAutoFit/>
          </a:bodyPr>
          <a:lstStyle/>
          <a:p>
            <a:pPr marL="285750" indent="-285750">
              <a:buFont typeface="Arial" panose="020B0604020202020204" pitchFamily="34" charset="0"/>
              <a:buChar char="•"/>
            </a:pPr>
            <a:r>
              <a:rPr lang="en-US" sz="2800" dirty="0">
                <a:solidFill>
                  <a:schemeClr val="bg1">
                    <a:lumMod val="50000"/>
                  </a:schemeClr>
                </a:solidFill>
              </a:rPr>
              <a:t>An attack is successful when the client’s browser displays inaccurate content that is not reflective of the past website</a:t>
            </a:r>
          </a:p>
          <a:p>
            <a:pPr marL="285750" indent="-285750">
              <a:buFont typeface="Arial" panose="020B0604020202020204" pitchFamily="34" charset="0"/>
              <a:buChar char="•"/>
            </a:pPr>
            <a:endParaRPr lang="en-US" sz="2800" dirty="0">
              <a:solidFill>
                <a:schemeClr val="bg1">
                  <a:lumMod val="50000"/>
                </a:schemeClr>
              </a:solidFill>
            </a:endParaRPr>
          </a:p>
          <a:p>
            <a:pPr marL="285750" indent="-285750">
              <a:buFont typeface="Arial" panose="020B0604020202020204" pitchFamily="34" charset="0"/>
              <a:buChar char="•"/>
            </a:pPr>
            <a:r>
              <a:rPr lang="en-US" sz="2800" dirty="0">
                <a:solidFill>
                  <a:schemeClr val="bg1">
                    <a:lumMod val="50000"/>
                  </a:schemeClr>
                </a:solidFill>
              </a:rPr>
              <a:t>The attacker may decide to modify their own content to avoid being caught after their initial attack</a:t>
            </a:r>
          </a:p>
          <a:p>
            <a:pPr marL="285750" indent="-285750">
              <a:buFont typeface="Arial" panose="020B0604020202020204" pitchFamily="34" charset="0"/>
              <a:buChar char="•"/>
            </a:pPr>
            <a:endParaRPr lang="en-US" sz="2800" dirty="0">
              <a:solidFill>
                <a:schemeClr val="bg1">
                  <a:lumMod val="50000"/>
                </a:schemeClr>
              </a:solidFill>
            </a:endParaRPr>
          </a:p>
          <a:p>
            <a:pPr marL="285750" indent="-285750">
              <a:buFont typeface="Arial" panose="020B0604020202020204" pitchFamily="34" charset="0"/>
              <a:buChar char="•"/>
            </a:pPr>
            <a:r>
              <a:rPr lang="en-US" sz="2800" dirty="0">
                <a:solidFill>
                  <a:schemeClr val="bg1">
                    <a:lumMod val="50000"/>
                  </a:schemeClr>
                </a:solidFill>
              </a:rPr>
              <a:t>It is possible in some instances that the attacker could purchase a specific domain to launch attacks using a business that was once owned by someone else</a:t>
            </a:r>
          </a:p>
        </p:txBody>
      </p:sp>
      <p:sp>
        <p:nvSpPr>
          <p:cNvPr id="3" name="TextBox 2">
            <a:extLst>
              <a:ext uri="{FF2B5EF4-FFF2-40B4-BE49-F238E27FC236}">
                <a16:creationId xmlns:a16="http://schemas.microsoft.com/office/drawing/2014/main" id="{5790EB2B-1DAB-4EC2-A9BD-E966032B7472}"/>
              </a:ext>
            </a:extLst>
          </p:cNvPr>
          <p:cNvSpPr txBox="1"/>
          <p:nvPr/>
        </p:nvSpPr>
        <p:spPr>
          <a:xfrm>
            <a:off x="3063432" y="6399932"/>
            <a:ext cx="556742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Evan Savaria, </a:t>
            </a:r>
            <a:r>
              <a:rPr lang="en-US" sz="1200" dirty="0">
                <a:solidFill>
                  <a:prstClr val="black">
                    <a:tint val="75000"/>
                  </a:prstClr>
                </a:solidFill>
                <a:latin typeface="Calibri" panose="020F0502020204030204"/>
              </a:rPr>
              <a:t>2020-11-05</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t>
            </a:r>
            <a:r>
              <a:rPr lang="en-US" sz="1200" dirty="0">
                <a:solidFill>
                  <a:prstClr val="black">
                    <a:tint val="75000"/>
                  </a:prstClr>
                </a:solidFill>
                <a:latin typeface="Calibri" panose="020F0502020204030204"/>
              </a:rPr>
              <a:t>Rewriting History, Thinking </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Like a Hacker</a:t>
            </a:r>
          </a:p>
        </p:txBody>
      </p:sp>
    </p:spTree>
    <p:extLst>
      <p:ext uri="{BB962C8B-B14F-4D97-AF65-F5344CB8AC3E}">
        <p14:creationId xmlns:p14="http://schemas.microsoft.com/office/powerpoint/2010/main" val="3485782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91EC15-72BF-4344-AE9E-33404092670A}"/>
              </a:ext>
            </a:extLst>
          </p:cNvPr>
          <p:cNvSpPr>
            <a:spLocks noGrp="1"/>
          </p:cNvSpPr>
          <p:nvPr>
            <p:ph type="body" sz="quarter" idx="11"/>
          </p:nvPr>
        </p:nvSpPr>
        <p:spPr>
          <a:xfrm>
            <a:off x="876316" y="458068"/>
            <a:ext cx="7884101" cy="877887"/>
          </a:xfrm>
        </p:spPr>
        <p:txBody>
          <a:bodyPr/>
          <a:lstStyle/>
          <a:p>
            <a:r>
              <a:rPr lang="en-US" dirty="0"/>
              <a:t>Analyzing Three Types of Replay Vulnerabilities</a:t>
            </a:r>
          </a:p>
        </p:txBody>
      </p:sp>
      <p:sp>
        <p:nvSpPr>
          <p:cNvPr id="3" name="Text Placeholder 2">
            <a:extLst>
              <a:ext uri="{FF2B5EF4-FFF2-40B4-BE49-F238E27FC236}">
                <a16:creationId xmlns:a16="http://schemas.microsoft.com/office/drawing/2014/main" id="{FB8EFD64-F761-4467-813C-BB9E3E84EF08}"/>
              </a:ext>
            </a:extLst>
          </p:cNvPr>
          <p:cNvSpPr>
            <a:spLocks noGrp="1"/>
          </p:cNvSpPr>
          <p:nvPr>
            <p:ph type="body" sz="quarter" idx="12"/>
          </p:nvPr>
        </p:nvSpPr>
        <p:spPr/>
        <p:txBody>
          <a:bodyPr>
            <a:normAutofit lnSpcReduction="10000"/>
          </a:bodyPr>
          <a:lstStyle/>
          <a:p>
            <a:r>
              <a:rPr lang="en-US" b="1" dirty="0"/>
              <a:t>Archive-Escapes</a:t>
            </a:r>
            <a:r>
              <a:rPr lang="en-US" dirty="0"/>
              <a:t> use live-web resources as part of a snapshot view</a:t>
            </a:r>
          </a:p>
          <a:p>
            <a:pPr lvl="1"/>
            <a:r>
              <a:rPr lang="en-US" dirty="0"/>
              <a:t>This vulnerability allows the attacker to place malicious code on the live copy of the website</a:t>
            </a:r>
          </a:p>
          <a:p>
            <a:r>
              <a:rPr lang="en-US" b="1" dirty="0"/>
              <a:t>Same-Origin Escapes </a:t>
            </a:r>
            <a:r>
              <a:rPr lang="en-US" dirty="0"/>
              <a:t>occur when first and third party data making up a snapshot is loaded by the client from the archive and allows third-party resources in &lt;iframes&gt; to modify the main page</a:t>
            </a:r>
          </a:p>
          <a:p>
            <a:pPr lvl="1"/>
            <a:r>
              <a:rPr lang="en-US" dirty="0"/>
              <a:t>This vulnerability permits an attacker to embed malicious code to modify a page </a:t>
            </a:r>
          </a:p>
          <a:p>
            <a:r>
              <a:rPr lang="en-US" b="1" dirty="0"/>
              <a:t>Never-Archived Resources </a:t>
            </a:r>
            <a:r>
              <a:rPr lang="en-US" dirty="0"/>
              <a:t>send clients a 404 error when asked for data that was never archived</a:t>
            </a:r>
          </a:p>
          <a:p>
            <a:pPr lvl="1"/>
            <a:r>
              <a:rPr lang="en-US" dirty="0"/>
              <a:t>This vulnerability can be used by attackers to insert malicious payloads into missing resources</a:t>
            </a:r>
          </a:p>
        </p:txBody>
      </p:sp>
      <p:sp>
        <p:nvSpPr>
          <p:cNvPr id="9" name="TextBox 8">
            <a:extLst>
              <a:ext uri="{FF2B5EF4-FFF2-40B4-BE49-F238E27FC236}">
                <a16:creationId xmlns:a16="http://schemas.microsoft.com/office/drawing/2014/main" id="{966CEB3E-6E87-414F-9F22-10498FEC15DB}"/>
              </a:ext>
            </a:extLst>
          </p:cNvPr>
          <p:cNvSpPr txBox="1"/>
          <p:nvPr/>
        </p:nvSpPr>
        <p:spPr>
          <a:xfrm>
            <a:off x="11283950" y="6369154"/>
            <a:ext cx="438150" cy="307777"/>
          </a:xfrm>
          <a:prstGeom prst="rect">
            <a:avLst/>
          </a:prstGeom>
          <a:noFill/>
        </p:spPr>
        <p:txBody>
          <a:bodyPr wrap="square" rtlCol="0">
            <a:spAutoFit/>
          </a:bodyPr>
          <a:lstStyle/>
          <a:p>
            <a:r>
              <a:rPr lang="en-US" sz="1400" dirty="0">
                <a:solidFill>
                  <a:schemeClr val="bg1">
                    <a:lumMod val="50000"/>
                  </a:schemeClr>
                </a:solidFill>
              </a:rPr>
              <a:t>8</a:t>
            </a:r>
          </a:p>
        </p:txBody>
      </p:sp>
      <p:sp>
        <p:nvSpPr>
          <p:cNvPr id="4" name="TextBox 3">
            <a:extLst>
              <a:ext uri="{FF2B5EF4-FFF2-40B4-BE49-F238E27FC236}">
                <a16:creationId xmlns:a16="http://schemas.microsoft.com/office/drawing/2014/main" id="{828447FB-B60A-4F8C-8A02-DDEE674D702E}"/>
              </a:ext>
            </a:extLst>
          </p:cNvPr>
          <p:cNvSpPr txBox="1"/>
          <p:nvPr/>
        </p:nvSpPr>
        <p:spPr>
          <a:xfrm>
            <a:off x="3063432" y="6399932"/>
            <a:ext cx="556742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Evan Savaria, </a:t>
            </a:r>
            <a:r>
              <a:rPr lang="en-US" sz="1200" dirty="0">
                <a:solidFill>
                  <a:prstClr val="black">
                    <a:tint val="75000"/>
                  </a:prstClr>
                </a:solidFill>
                <a:latin typeface="Calibri" panose="020F0502020204030204"/>
              </a:rPr>
              <a:t>2020-11-05</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t>
            </a:r>
            <a:r>
              <a:rPr lang="en-US" sz="1200" dirty="0">
                <a:solidFill>
                  <a:prstClr val="black">
                    <a:tint val="75000"/>
                  </a:prstClr>
                </a:solidFill>
                <a:latin typeface="Calibri" panose="020F0502020204030204"/>
              </a:rPr>
              <a:t>Rewriting History, Thinking </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Like a Hacker</a:t>
            </a:r>
          </a:p>
        </p:txBody>
      </p:sp>
    </p:spTree>
    <p:extLst>
      <p:ext uri="{BB962C8B-B14F-4D97-AF65-F5344CB8AC3E}">
        <p14:creationId xmlns:p14="http://schemas.microsoft.com/office/powerpoint/2010/main" val="2915786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8EFB55-01AF-4260-A0B6-B8D89D8F760C}"/>
              </a:ext>
            </a:extLst>
          </p:cNvPr>
          <p:cNvSpPr>
            <a:spLocks noGrp="1"/>
          </p:cNvSpPr>
          <p:nvPr>
            <p:ph type="body" sz="quarter" idx="11"/>
          </p:nvPr>
        </p:nvSpPr>
        <p:spPr/>
        <p:txBody>
          <a:bodyPr/>
          <a:lstStyle/>
          <a:p>
            <a:r>
              <a:rPr lang="en-US" dirty="0"/>
              <a:t>Attack #1: Archive-Escape Abuse</a:t>
            </a:r>
          </a:p>
        </p:txBody>
      </p:sp>
      <p:sp>
        <p:nvSpPr>
          <p:cNvPr id="3" name="Text Placeholder 2">
            <a:extLst>
              <a:ext uri="{FF2B5EF4-FFF2-40B4-BE49-F238E27FC236}">
                <a16:creationId xmlns:a16="http://schemas.microsoft.com/office/drawing/2014/main" id="{F22CA980-1266-4F32-BA80-2C3C27BF5822}"/>
              </a:ext>
            </a:extLst>
          </p:cNvPr>
          <p:cNvSpPr>
            <a:spLocks noGrp="1"/>
          </p:cNvSpPr>
          <p:nvPr>
            <p:ph type="body" sz="quarter" idx="12"/>
          </p:nvPr>
        </p:nvSpPr>
        <p:spPr/>
        <p:txBody>
          <a:bodyPr>
            <a:normAutofit fontScale="92500" lnSpcReduction="10000"/>
          </a:bodyPr>
          <a:lstStyle/>
          <a:p>
            <a:pPr marL="0" indent="0">
              <a:buNone/>
            </a:pPr>
            <a:r>
              <a:rPr lang="en-US" sz="2800" b="1" dirty="0"/>
              <a:t>Conditions</a:t>
            </a:r>
          </a:p>
          <a:p>
            <a:r>
              <a:rPr lang="en-US" sz="2800" dirty="0"/>
              <a:t>Archive-Escape attack is possible when the attacker is the owner of the archive-escape requested by the client</a:t>
            </a:r>
          </a:p>
          <a:p>
            <a:pPr marL="0" indent="0">
              <a:buNone/>
            </a:pPr>
            <a:r>
              <a:rPr lang="en-US" sz="2800" b="1" dirty="0"/>
              <a:t>Concept</a:t>
            </a:r>
          </a:p>
          <a:p>
            <a:r>
              <a:rPr lang="en-US" sz="2800" dirty="0"/>
              <a:t>The attacker publishes malicious content at the escaping URL</a:t>
            </a:r>
          </a:p>
          <a:p>
            <a:pPr lvl="1"/>
            <a:r>
              <a:rPr lang="en-US" sz="2400" dirty="0"/>
              <a:t>Static resources, scripts and style sheets can be affected</a:t>
            </a:r>
          </a:p>
          <a:p>
            <a:r>
              <a:rPr lang="en-US" sz="2800" b="1" dirty="0"/>
              <a:t>Sequence of Events:</a:t>
            </a:r>
          </a:p>
          <a:p>
            <a:pPr marL="914400" lvl="1" indent="-457200">
              <a:buFont typeface="+mj-lt"/>
              <a:buAutoNum type="arabicPeriod"/>
            </a:pPr>
            <a:r>
              <a:rPr lang="en-US" sz="1800" dirty="0"/>
              <a:t>Victim page is published</a:t>
            </a:r>
          </a:p>
          <a:p>
            <a:pPr marL="914400" lvl="1" indent="-457200">
              <a:buFont typeface="+mj-lt"/>
              <a:buAutoNum type="arabicPeriod"/>
            </a:pPr>
            <a:r>
              <a:rPr lang="en-US" sz="1800" dirty="0"/>
              <a:t>Victim page is archived</a:t>
            </a:r>
          </a:p>
          <a:p>
            <a:pPr marL="914400" lvl="1" indent="-457200">
              <a:buFont typeface="+mj-lt"/>
              <a:buAutoNum type="arabicPeriod"/>
            </a:pPr>
            <a:r>
              <a:rPr lang="en-US" sz="1800" dirty="0"/>
              <a:t>Client requests the snapshot and activates the archive-escape</a:t>
            </a:r>
          </a:p>
          <a:p>
            <a:pPr marL="914400" lvl="1" indent="-457200">
              <a:buFont typeface="+mj-lt"/>
              <a:buAutoNum type="arabicPeriod"/>
            </a:pPr>
            <a:r>
              <a:rPr lang="en-US" sz="1800" dirty="0"/>
              <a:t>The attacker responds to the archive escape by sending malicious code</a:t>
            </a:r>
          </a:p>
        </p:txBody>
      </p:sp>
      <p:sp>
        <p:nvSpPr>
          <p:cNvPr id="5" name="TextBox 4">
            <a:extLst>
              <a:ext uri="{FF2B5EF4-FFF2-40B4-BE49-F238E27FC236}">
                <a16:creationId xmlns:a16="http://schemas.microsoft.com/office/drawing/2014/main" id="{204FC0C1-0CB2-48D5-B1FF-AF6D9F4C0E77}"/>
              </a:ext>
            </a:extLst>
          </p:cNvPr>
          <p:cNvSpPr txBox="1"/>
          <p:nvPr/>
        </p:nvSpPr>
        <p:spPr>
          <a:xfrm>
            <a:off x="11283950" y="6369154"/>
            <a:ext cx="438150" cy="307777"/>
          </a:xfrm>
          <a:prstGeom prst="rect">
            <a:avLst/>
          </a:prstGeom>
          <a:noFill/>
        </p:spPr>
        <p:txBody>
          <a:bodyPr wrap="square" rtlCol="0">
            <a:spAutoFit/>
          </a:bodyPr>
          <a:lstStyle/>
          <a:p>
            <a:r>
              <a:rPr lang="en-US" sz="1400" dirty="0">
                <a:solidFill>
                  <a:schemeClr val="bg1">
                    <a:lumMod val="50000"/>
                  </a:schemeClr>
                </a:solidFill>
              </a:rPr>
              <a:t>9</a:t>
            </a:r>
          </a:p>
        </p:txBody>
      </p:sp>
      <p:sp>
        <p:nvSpPr>
          <p:cNvPr id="4" name="TextBox 3">
            <a:extLst>
              <a:ext uri="{FF2B5EF4-FFF2-40B4-BE49-F238E27FC236}">
                <a16:creationId xmlns:a16="http://schemas.microsoft.com/office/drawing/2014/main" id="{46BF560F-0042-4C4D-84CC-28217929EC0F}"/>
              </a:ext>
            </a:extLst>
          </p:cNvPr>
          <p:cNvSpPr txBox="1"/>
          <p:nvPr/>
        </p:nvSpPr>
        <p:spPr>
          <a:xfrm>
            <a:off x="3063432" y="6399932"/>
            <a:ext cx="556742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Evan Savaria, </a:t>
            </a:r>
            <a:r>
              <a:rPr lang="en-US" sz="1200" dirty="0">
                <a:solidFill>
                  <a:prstClr val="black">
                    <a:tint val="75000"/>
                  </a:prstClr>
                </a:solidFill>
                <a:latin typeface="Calibri" panose="020F0502020204030204"/>
              </a:rPr>
              <a:t>2020-11-05</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 </a:t>
            </a:r>
            <a:r>
              <a:rPr lang="en-US" sz="1200" dirty="0">
                <a:solidFill>
                  <a:prstClr val="black">
                    <a:tint val="75000"/>
                  </a:prstClr>
                </a:solidFill>
                <a:latin typeface="Calibri" panose="020F0502020204030204"/>
              </a:rPr>
              <a:t>Rewriting History, Thinking </a:t>
            </a: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Like a Hacker</a:t>
            </a:r>
          </a:p>
        </p:txBody>
      </p:sp>
      <p:sp>
        <p:nvSpPr>
          <p:cNvPr id="7" name="TextBox 6">
            <a:extLst>
              <a:ext uri="{FF2B5EF4-FFF2-40B4-BE49-F238E27FC236}">
                <a16:creationId xmlns:a16="http://schemas.microsoft.com/office/drawing/2014/main" id="{D18A3F45-18AF-4000-AF4B-A0BFBF7D6B5D}"/>
              </a:ext>
            </a:extLst>
          </p:cNvPr>
          <p:cNvSpPr txBox="1"/>
          <p:nvPr/>
        </p:nvSpPr>
        <p:spPr>
          <a:xfrm>
            <a:off x="8361183" y="86445"/>
            <a:ext cx="3830817" cy="261610"/>
          </a:xfrm>
          <a:prstGeom prst="rect">
            <a:avLst/>
          </a:prstGeom>
          <a:noFill/>
        </p:spPr>
        <p:txBody>
          <a:bodyPr wrap="square">
            <a:spAutoFit/>
          </a:bodyPr>
          <a:lstStyle/>
          <a:p>
            <a:r>
              <a:rPr lang="en-US" sz="1100" dirty="0"/>
              <a:t>Rewriting History: Changing the Archived Web from the Present</a:t>
            </a:r>
          </a:p>
        </p:txBody>
      </p:sp>
    </p:spTree>
    <p:extLst>
      <p:ext uri="{BB962C8B-B14F-4D97-AF65-F5344CB8AC3E}">
        <p14:creationId xmlns:p14="http://schemas.microsoft.com/office/powerpoint/2010/main" val="233416941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8005</TotalTime>
  <Words>3065</Words>
  <Application>Microsoft Office PowerPoint</Application>
  <PresentationFormat>Widescreen</PresentationFormat>
  <Paragraphs>362</Paragraphs>
  <Slides>30</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LinBiolinumTB</vt:lpstr>
      <vt:lpstr>Calibri</vt:lpstr>
      <vt:lpstr>Arial</vt:lpstr>
      <vt:lpstr>Calibri Light</vt:lpstr>
      <vt:lpstr>Office Theme</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Austin Manganiello</dc:creator>
  <cp:lastModifiedBy>Evan Savaria</cp:lastModifiedBy>
  <cp:revision>440</cp:revision>
  <cp:lastPrinted>2020-11-05T17:30:55Z</cp:lastPrinted>
  <dcterms:created xsi:type="dcterms:W3CDTF">2018-11-06T18:12:13Z</dcterms:created>
  <dcterms:modified xsi:type="dcterms:W3CDTF">2020-11-05T19:07:24Z</dcterms:modified>
</cp:coreProperties>
</file>